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7"/>
  </p:notesMasterIdLst>
  <p:sldIdLst>
    <p:sldId id="256" r:id="rId2"/>
    <p:sldId id="287" r:id="rId3"/>
    <p:sldId id="288" r:id="rId4"/>
    <p:sldId id="261" r:id="rId5"/>
    <p:sldId id="284" r:id="rId6"/>
    <p:sldId id="290" r:id="rId7"/>
    <p:sldId id="265" r:id="rId8"/>
    <p:sldId id="297" r:id="rId9"/>
    <p:sldId id="266" r:id="rId10"/>
    <p:sldId id="267" r:id="rId11"/>
    <p:sldId id="268" r:id="rId12"/>
    <p:sldId id="293" r:id="rId13"/>
    <p:sldId id="296" r:id="rId14"/>
    <p:sldId id="300" r:id="rId15"/>
    <p:sldId id="298" r:id="rId16"/>
    <p:sldId id="294" r:id="rId17"/>
    <p:sldId id="283" r:id="rId18"/>
    <p:sldId id="289" r:id="rId19"/>
    <p:sldId id="270" r:id="rId20"/>
    <p:sldId id="271" r:id="rId21"/>
    <p:sldId id="281" r:id="rId22"/>
    <p:sldId id="295" r:id="rId23"/>
    <p:sldId id="276" r:id="rId24"/>
    <p:sldId id="277" r:id="rId25"/>
    <p:sldId id="279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77"/>
      <p:regular r:id="rId32"/>
      <p:bold r:id="rId33"/>
      <p:italic r:id="rId34"/>
      <p:boldItalic r:id="rId35"/>
    </p:embeddedFont>
    <p:embeddedFont>
      <p:font typeface="Oswald" pitchFamily="2" charset="77"/>
      <p:regular r:id="rId36"/>
      <p:bold r:id="rId37"/>
    </p:embeddedFont>
    <p:embeddedFont>
      <p:font typeface="Tahoma" panose="020B0604030504040204" pitchFamily="34" charset="0"/>
      <p:regular r:id="rId38"/>
      <p:bold r:id="rId39"/>
    </p:embeddedFont>
    <p:embeddedFont>
      <p:font typeface="Wingdings 3" pitchFamily="2" charset="2"/>
      <p:regular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156135-F1B7-A24F-B542-1BA084BABFDD}">
          <p14:sldIdLst>
            <p14:sldId id="256"/>
            <p14:sldId id="287"/>
            <p14:sldId id="288"/>
            <p14:sldId id="261"/>
            <p14:sldId id="284"/>
            <p14:sldId id="290"/>
            <p14:sldId id="265"/>
            <p14:sldId id="297"/>
            <p14:sldId id="266"/>
            <p14:sldId id="267"/>
            <p14:sldId id="268"/>
            <p14:sldId id="293"/>
            <p14:sldId id="296"/>
            <p14:sldId id="300"/>
            <p14:sldId id="298"/>
            <p14:sldId id="294"/>
            <p14:sldId id="283"/>
            <p14:sldId id="289"/>
            <p14:sldId id="270"/>
            <p14:sldId id="271"/>
            <p14:sldId id="281"/>
            <p14:sldId id="295"/>
            <p14:sldId id="276"/>
            <p14:sldId id="277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CB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3"/>
  </p:normalViewPr>
  <p:slideViewPr>
    <p:cSldViewPr snapToGrid="0">
      <p:cViewPr varScale="1">
        <p:scale>
          <a:sx n="120" d="100"/>
          <a:sy n="120" d="100"/>
        </p:scale>
        <p:origin x="200" y="7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38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31.png"/><Relationship Id="rId7" Type="http://schemas.openxmlformats.org/officeDocument/2006/relationships/image" Target="../media/image26.png"/><Relationship Id="rId12" Type="http://schemas.openxmlformats.org/officeDocument/2006/relationships/image" Target="../media/image38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9337A-5F70-2244-9335-5545E72AC588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6040692-86CE-0847-BFC7-02E8609402D8}">
      <dgm:prSet/>
      <dgm:spPr/>
      <dgm:t>
        <a:bodyPr/>
        <a:lstStyle/>
        <a:p>
          <a:r>
            <a:rPr lang="en-US" dirty="0"/>
            <a:t>Identify the predictors of vehicle crashes</a:t>
          </a:r>
        </a:p>
      </dgm:t>
    </dgm:pt>
    <dgm:pt modelId="{7790F30F-087F-6742-B178-9A7DD5B3A793}" type="parTrans" cxnId="{11810F70-34E2-9748-B8E0-8C6DC365F7AB}">
      <dgm:prSet/>
      <dgm:spPr/>
      <dgm:t>
        <a:bodyPr/>
        <a:lstStyle/>
        <a:p>
          <a:endParaRPr lang="en-US"/>
        </a:p>
      </dgm:t>
    </dgm:pt>
    <dgm:pt modelId="{43444AB0-3899-FE4E-BA10-4FDD24EF9FC6}" type="sibTrans" cxnId="{11810F70-34E2-9748-B8E0-8C6DC365F7AB}">
      <dgm:prSet/>
      <dgm:spPr/>
      <dgm:t>
        <a:bodyPr/>
        <a:lstStyle/>
        <a:p>
          <a:endParaRPr lang="en-US"/>
        </a:p>
      </dgm:t>
    </dgm:pt>
    <dgm:pt modelId="{5DA1E637-2D06-344C-954E-9D5D95F979EF}">
      <dgm:prSet/>
      <dgm:spPr/>
      <dgm:t>
        <a:bodyPr/>
        <a:lstStyle/>
        <a:p>
          <a:r>
            <a:rPr lang="en-US" dirty="0"/>
            <a:t>In an accident, what are the predictors of a fatality?</a:t>
          </a:r>
        </a:p>
      </dgm:t>
    </dgm:pt>
    <dgm:pt modelId="{967FE2FB-E0C7-DC4B-A97A-D743159AF468}" type="parTrans" cxnId="{1DCF355A-9473-014F-9F1F-78CE2721E79C}">
      <dgm:prSet/>
      <dgm:spPr/>
      <dgm:t>
        <a:bodyPr/>
        <a:lstStyle/>
        <a:p>
          <a:endParaRPr lang="en-US"/>
        </a:p>
      </dgm:t>
    </dgm:pt>
    <dgm:pt modelId="{880C9C4C-A90E-4D41-B3CF-8D11BE1A427E}" type="sibTrans" cxnId="{1DCF355A-9473-014F-9F1F-78CE2721E79C}">
      <dgm:prSet/>
      <dgm:spPr/>
      <dgm:t>
        <a:bodyPr/>
        <a:lstStyle/>
        <a:p>
          <a:endParaRPr lang="en-US"/>
        </a:p>
      </dgm:t>
    </dgm:pt>
    <dgm:pt modelId="{935C46E3-6087-AA49-BFD1-A14588CABAD4}">
      <dgm:prSet/>
      <dgm:spPr/>
      <dgm:t>
        <a:bodyPr/>
        <a:lstStyle/>
        <a:p>
          <a:r>
            <a:rPr lang="en-US" dirty="0"/>
            <a:t>Leading to Prevention</a:t>
          </a:r>
        </a:p>
      </dgm:t>
    </dgm:pt>
    <dgm:pt modelId="{437347F1-D290-B441-84D6-A04507F35E7F}" type="parTrans" cxnId="{C186D029-4AB2-BB4B-99F8-0F2A896985F9}">
      <dgm:prSet/>
      <dgm:spPr/>
      <dgm:t>
        <a:bodyPr/>
        <a:lstStyle/>
        <a:p>
          <a:endParaRPr lang="en-US"/>
        </a:p>
      </dgm:t>
    </dgm:pt>
    <dgm:pt modelId="{7B9C8329-C40E-9D49-BD37-66A758398618}" type="sibTrans" cxnId="{C186D029-4AB2-BB4B-99F8-0F2A896985F9}">
      <dgm:prSet/>
      <dgm:spPr/>
      <dgm:t>
        <a:bodyPr/>
        <a:lstStyle/>
        <a:p>
          <a:endParaRPr lang="en-US"/>
        </a:p>
      </dgm:t>
    </dgm:pt>
    <dgm:pt modelId="{BD64A34A-1A8C-3E46-9DEF-CB43EF187AF9}">
      <dgm:prSet/>
      <dgm:spPr/>
      <dgm:t>
        <a:bodyPr/>
        <a:lstStyle/>
        <a:p>
          <a:r>
            <a:rPr lang="en-US" dirty="0"/>
            <a:t>Avoid fatal conditions</a:t>
          </a:r>
        </a:p>
      </dgm:t>
    </dgm:pt>
    <dgm:pt modelId="{249EED7A-FE3F-7840-8B45-FF76086B9877}" type="parTrans" cxnId="{02FE4F94-3A47-D54D-81EF-A9CA69D4C0DD}">
      <dgm:prSet/>
      <dgm:spPr/>
      <dgm:t>
        <a:bodyPr/>
        <a:lstStyle/>
        <a:p>
          <a:endParaRPr lang="en-US"/>
        </a:p>
      </dgm:t>
    </dgm:pt>
    <dgm:pt modelId="{217E0C6B-5D86-2841-8C36-B6B13F504AC3}" type="sibTrans" cxnId="{02FE4F94-3A47-D54D-81EF-A9CA69D4C0DD}">
      <dgm:prSet/>
      <dgm:spPr/>
      <dgm:t>
        <a:bodyPr/>
        <a:lstStyle/>
        <a:p>
          <a:endParaRPr lang="en-US"/>
        </a:p>
      </dgm:t>
    </dgm:pt>
    <dgm:pt modelId="{FCC2195B-476F-AF43-9F9F-CE38FE3DE282}">
      <dgm:prSet/>
      <dgm:spPr/>
      <dgm:t>
        <a:bodyPr/>
        <a:lstStyle/>
        <a:p>
          <a:r>
            <a:rPr lang="en-US" dirty="0"/>
            <a:t>Improve road structures</a:t>
          </a:r>
        </a:p>
      </dgm:t>
    </dgm:pt>
    <dgm:pt modelId="{9AC0E245-DA58-864E-802F-DF1013F4E48C}" type="parTrans" cxnId="{664DC391-952B-DD45-BB47-35296E6CF8FA}">
      <dgm:prSet/>
      <dgm:spPr/>
      <dgm:t>
        <a:bodyPr/>
        <a:lstStyle/>
        <a:p>
          <a:endParaRPr lang="en-US"/>
        </a:p>
      </dgm:t>
    </dgm:pt>
    <dgm:pt modelId="{23DB9052-B019-6D49-9CE7-576052016434}" type="sibTrans" cxnId="{664DC391-952B-DD45-BB47-35296E6CF8FA}">
      <dgm:prSet/>
      <dgm:spPr/>
      <dgm:t>
        <a:bodyPr/>
        <a:lstStyle/>
        <a:p>
          <a:endParaRPr lang="en-US"/>
        </a:p>
      </dgm:t>
    </dgm:pt>
    <dgm:pt modelId="{A84D7FAD-652D-694D-91D7-61FA46CD9C80}">
      <dgm:prSet/>
      <dgm:spPr/>
      <dgm:t>
        <a:bodyPr/>
        <a:lstStyle/>
        <a:p>
          <a:r>
            <a:rPr lang="en-US"/>
            <a:t>Take preventative measures</a:t>
          </a:r>
        </a:p>
      </dgm:t>
    </dgm:pt>
    <dgm:pt modelId="{4ED2E4AB-18CE-FB40-90FD-FE32C29CDF83}" type="parTrans" cxnId="{491D0A47-1FF2-3F47-B57B-FB401561E6BF}">
      <dgm:prSet/>
      <dgm:spPr/>
      <dgm:t>
        <a:bodyPr/>
        <a:lstStyle/>
        <a:p>
          <a:endParaRPr lang="en-US"/>
        </a:p>
      </dgm:t>
    </dgm:pt>
    <dgm:pt modelId="{C336626B-17DC-F142-953D-66FCA12A2183}" type="sibTrans" cxnId="{491D0A47-1FF2-3F47-B57B-FB401561E6BF}">
      <dgm:prSet/>
      <dgm:spPr/>
      <dgm:t>
        <a:bodyPr/>
        <a:lstStyle/>
        <a:p>
          <a:endParaRPr lang="en-US"/>
        </a:p>
      </dgm:t>
    </dgm:pt>
    <dgm:pt modelId="{276D12D0-C485-7D41-8ABF-60C2FC99C6E8}">
      <dgm:prSet/>
      <dgm:spPr/>
      <dgm:t>
        <a:bodyPr/>
        <a:lstStyle/>
        <a:p>
          <a:r>
            <a:rPr lang="en-US" dirty="0"/>
            <a:t>Approximately 3,500 people die in traffic related crashes each year on Texas roads.  </a:t>
          </a:r>
        </a:p>
      </dgm:t>
    </dgm:pt>
    <dgm:pt modelId="{30B9EDD7-315D-3848-A590-423C2C5A0983}" type="sibTrans" cxnId="{B03953C1-C117-354A-9046-42C4E046EAB6}">
      <dgm:prSet/>
      <dgm:spPr/>
      <dgm:t>
        <a:bodyPr/>
        <a:lstStyle/>
        <a:p>
          <a:endParaRPr lang="en-US"/>
        </a:p>
      </dgm:t>
    </dgm:pt>
    <dgm:pt modelId="{9B5E4C14-E8DB-C74D-9CC1-54BCB6FCB35F}" type="parTrans" cxnId="{B03953C1-C117-354A-9046-42C4E046EAB6}">
      <dgm:prSet/>
      <dgm:spPr/>
      <dgm:t>
        <a:bodyPr/>
        <a:lstStyle/>
        <a:p>
          <a:endParaRPr lang="en-US"/>
        </a:p>
      </dgm:t>
    </dgm:pt>
    <dgm:pt modelId="{24D0BBDC-145D-AA43-926A-3A4B9B51A5D8}" type="pres">
      <dgm:prSet presAssocID="{8E79337A-5F70-2244-9335-5545E72AC588}" presName="Name0" presStyleCnt="0">
        <dgm:presLayoutVars>
          <dgm:dir/>
          <dgm:animLvl val="lvl"/>
          <dgm:resizeHandles val="exact"/>
        </dgm:presLayoutVars>
      </dgm:prSet>
      <dgm:spPr/>
    </dgm:pt>
    <dgm:pt modelId="{82E6D883-626E-D94F-98DA-1F9CCC0EDEE9}" type="pres">
      <dgm:prSet presAssocID="{276D12D0-C485-7D41-8ABF-60C2FC99C6E8}" presName="linNode" presStyleCnt="0"/>
      <dgm:spPr/>
    </dgm:pt>
    <dgm:pt modelId="{6801AE57-401D-EB44-A5C2-7493E1829753}" type="pres">
      <dgm:prSet presAssocID="{276D12D0-C485-7D41-8ABF-60C2FC99C6E8}" presName="parentText" presStyleLbl="node1" presStyleIdx="0" presStyleCnt="3" custScaleX="277778">
        <dgm:presLayoutVars>
          <dgm:chMax val="1"/>
          <dgm:bulletEnabled val="1"/>
        </dgm:presLayoutVars>
      </dgm:prSet>
      <dgm:spPr/>
    </dgm:pt>
    <dgm:pt modelId="{899309BC-998C-074D-BF20-22CB68729B8C}" type="pres">
      <dgm:prSet presAssocID="{30B9EDD7-315D-3848-A590-423C2C5A0983}" presName="sp" presStyleCnt="0"/>
      <dgm:spPr/>
    </dgm:pt>
    <dgm:pt modelId="{4B177612-0956-6841-81AC-4086C1C0B02E}" type="pres">
      <dgm:prSet presAssocID="{C6040692-86CE-0847-BFC7-02E8609402D8}" presName="linNode" presStyleCnt="0"/>
      <dgm:spPr/>
    </dgm:pt>
    <dgm:pt modelId="{3B0F3437-FF5B-124F-8943-2AC5C52A04B3}" type="pres">
      <dgm:prSet presAssocID="{C6040692-86CE-0847-BFC7-02E8609402D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CE17D07-FCC1-2B41-82CC-244F25CE9FE2}" type="pres">
      <dgm:prSet presAssocID="{C6040692-86CE-0847-BFC7-02E8609402D8}" presName="descendantText" presStyleLbl="alignAccFollowNode1" presStyleIdx="0" presStyleCnt="2">
        <dgm:presLayoutVars>
          <dgm:bulletEnabled val="1"/>
        </dgm:presLayoutVars>
      </dgm:prSet>
      <dgm:spPr/>
    </dgm:pt>
    <dgm:pt modelId="{4CBD8964-31BC-E044-8D0F-270254997C3C}" type="pres">
      <dgm:prSet presAssocID="{43444AB0-3899-FE4E-BA10-4FDD24EF9FC6}" presName="sp" presStyleCnt="0"/>
      <dgm:spPr/>
    </dgm:pt>
    <dgm:pt modelId="{5B069EA0-DA6F-3E4E-87F5-FE835ED56506}" type="pres">
      <dgm:prSet presAssocID="{935C46E3-6087-AA49-BFD1-A14588CABAD4}" presName="linNode" presStyleCnt="0"/>
      <dgm:spPr/>
    </dgm:pt>
    <dgm:pt modelId="{E663F7F2-33DC-A549-8F16-074D3E558BE3}" type="pres">
      <dgm:prSet presAssocID="{935C46E3-6087-AA49-BFD1-A14588CABAD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A101433-3350-E447-99B7-8A0141C8BBCC}" type="pres">
      <dgm:prSet presAssocID="{935C46E3-6087-AA49-BFD1-A14588CABAD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40430712-A1FF-9C41-879C-89BD70903AF5}" type="presOf" srcId="{5DA1E637-2D06-344C-954E-9D5D95F979EF}" destId="{6CE17D07-FCC1-2B41-82CC-244F25CE9FE2}" srcOrd="0" destOrd="0" presId="urn:microsoft.com/office/officeart/2005/8/layout/vList5"/>
    <dgm:cxn modelId="{C186D029-4AB2-BB4B-99F8-0F2A896985F9}" srcId="{8E79337A-5F70-2244-9335-5545E72AC588}" destId="{935C46E3-6087-AA49-BFD1-A14588CABAD4}" srcOrd="2" destOrd="0" parTransId="{437347F1-D290-B441-84D6-A04507F35E7F}" sibTransId="{7B9C8329-C40E-9D49-BD37-66A758398618}"/>
    <dgm:cxn modelId="{9DB04D40-23CF-F046-A67B-2408E573BCAB}" type="presOf" srcId="{FCC2195B-476F-AF43-9F9F-CE38FE3DE282}" destId="{0A101433-3350-E447-99B7-8A0141C8BBCC}" srcOrd="0" destOrd="1" presId="urn:microsoft.com/office/officeart/2005/8/layout/vList5"/>
    <dgm:cxn modelId="{44B53346-334A-544A-96DD-8C58EBAB4C59}" type="presOf" srcId="{A84D7FAD-652D-694D-91D7-61FA46CD9C80}" destId="{0A101433-3350-E447-99B7-8A0141C8BBCC}" srcOrd="0" destOrd="2" presId="urn:microsoft.com/office/officeart/2005/8/layout/vList5"/>
    <dgm:cxn modelId="{491D0A47-1FF2-3F47-B57B-FB401561E6BF}" srcId="{935C46E3-6087-AA49-BFD1-A14588CABAD4}" destId="{A84D7FAD-652D-694D-91D7-61FA46CD9C80}" srcOrd="2" destOrd="0" parTransId="{4ED2E4AB-18CE-FB40-90FD-FE32C29CDF83}" sibTransId="{C336626B-17DC-F142-953D-66FCA12A2183}"/>
    <dgm:cxn modelId="{1DCF355A-9473-014F-9F1F-78CE2721E79C}" srcId="{C6040692-86CE-0847-BFC7-02E8609402D8}" destId="{5DA1E637-2D06-344C-954E-9D5D95F979EF}" srcOrd="0" destOrd="0" parTransId="{967FE2FB-E0C7-DC4B-A97A-D743159AF468}" sibTransId="{880C9C4C-A90E-4D41-B3CF-8D11BE1A427E}"/>
    <dgm:cxn modelId="{11810F70-34E2-9748-B8E0-8C6DC365F7AB}" srcId="{8E79337A-5F70-2244-9335-5545E72AC588}" destId="{C6040692-86CE-0847-BFC7-02E8609402D8}" srcOrd="1" destOrd="0" parTransId="{7790F30F-087F-6742-B178-9A7DD5B3A793}" sibTransId="{43444AB0-3899-FE4E-BA10-4FDD24EF9FC6}"/>
    <dgm:cxn modelId="{421F027D-BC94-4C4C-A507-F92FF85CA664}" type="presOf" srcId="{8E79337A-5F70-2244-9335-5545E72AC588}" destId="{24D0BBDC-145D-AA43-926A-3A4B9B51A5D8}" srcOrd="0" destOrd="0" presId="urn:microsoft.com/office/officeart/2005/8/layout/vList5"/>
    <dgm:cxn modelId="{89849E83-C427-C242-A9C3-03EC617DBBEE}" type="presOf" srcId="{C6040692-86CE-0847-BFC7-02E8609402D8}" destId="{3B0F3437-FF5B-124F-8943-2AC5C52A04B3}" srcOrd="0" destOrd="0" presId="urn:microsoft.com/office/officeart/2005/8/layout/vList5"/>
    <dgm:cxn modelId="{664DC391-952B-DD45-BB47-35296E6CF8FA}" srcId="{935C46E3-6087-AA49-BFD1-A14588CABAD4}" destId="{FCC2195B-476F-AF43-9F9F-CE38FE3DE282}" srcOrd="1" destOrd="0" parTransId="{9AC0E245-DA58-864E-802F-DF1013F4E48C}" sibTransId="{23DB9052-B019-6D49-9CE7-576052016434}"/>
    <dgm:cxn modelId="{02FE4F94-3A47-D54D-81EF-A9CA69D4C0DD}" srcId="{935C46E3-6087-AA49-BFD1-A14588CABAD4}" destId="{BD64A34A-1A8C-3E46-9DEF-CB43EF187AF9}" srcOrd="0" destOrd="0" parTransId="{249EED7A-FE3F-7840-8B45-FF76086B9877}" sibTransId="{217E0C6B-5D86-2841-8C36-B6B13F504AC3}"/>
    <dgm:cxn modelId="{AA6412AB-FC78-6347-A61F-60C223B00CBC}" type="presOf" srcId="{935C46E3-6087-AA49-BFD1-A14588CABAD4}" destId="{E663F7F2-33DC-A549-8F16-074D3E558BE3}" srcOrd="0" destOrd="0" presId="urn:microsoft.com/office/officeart/2005/8/layout/vList5"/>
    <dgm:cxn modelId="{B03953C1-C117-354A-9046-42C4E046EAB6}" srcId="{8E79337A-5F70-2244-9335-5545E72AC588}" destId="{276D12D0-C485-7D41-8ABF-60C2FC99C6E8}" srcOrd="0" destOrd="0" parTransId="{9B5E4C14-E8DB-C74D-9CC1-54BCB6FCB35F}" sibTransId="{30B9EDD7-315D-3848-A590-423C2C5A0983}"/>
    <dgm:cxn modelId="{45E7EDC3-47FA-A64E-9CC6-5BA50ABF086A}" type="presOf" srcId="{276D12D0-C485-7D41-8ABF-60C2FC99C6E8}" destId="{6801AE57-401D-EB44-A5C2-7493E1829753}" srcOrd="0" destOrd="0" presId="urn:microsoft.com/office/officeart/2005/8/layout/vList5"/>
    <dgm:cxn modelId="{8BEE55D6-73DF-8C4A-8DC1-44936AFA35C8}" type="presOf" srcId="{BD64A34A-1A8C-3E46-9DEF-CB43EF187AF9}" destId="{0A101433-3350-E447-99B7-8A0141C8BBCC}" srcOrd="0" destOrd="0" presId="urn:microsoft.com/office/officeart/2005/8/layout/vList5"/>
    <dgm:cxn modelId="{06DE0758-6C8F-B146-9A63-D054920688E7}" type="presParOf" srcId="{24D0BBDC-145D-AA43-926A-3A4B9B51A5D8}" destId="{82E6D883-626E-D94F-98DA-1F9CCC0EDEE9}" srcOrd="0" destOrd="0" presId="urn:microsoft.com/office/officeart/2005/8/layout/vList5"/>
    <dgm:cxn modelId="{B2640F2F-375F-3640-BE0A-897B8AFF5228}" type="presParOf" srcId="{82E6D883-626E-D94F-98DA-1F9CCC0EDEE9}" destId="{6801AE57-401D-EB44-A5C2-7493E1829753}" srcOrd="0" destOrd="0" presId="urn:microsoft.com/office/officeart/2005/8/layout/vList5"/>
    <dgm:cxn modelId="{CAF068EC-76A4-6F44-BFC4-74D4B5751BE4}" type="presParOf" srcId="{24D0BBDC-145D-AA43-926A-3A4B9B51A5D8}" destId="{899309BC-998C-074D-BF20-22CB68729B8C}" srcOrd="1" destOrd="0" presId="urn:microsoft.com/office/officeart/2005/8/layout/vList5"/>
    <dgm:cxn modelId="{18E1C1BC-4523-184B-9D87-511068B16BB7}" type="presParOf" srcId="{24D0BBDC-145D-AA43-926A-3A4B9B51A5D8}" destId="{4B177612-0956-6841-81AC-4086C1C0B02E}" srcOrd="2" destOrd="0" presId="urn:microsoft.com/office/officeart/2005/8/layout/vList5"/>
    <dgm:cxn modelId="{BF95786D-B2CD-A444-BC7A-437BA5B34637}" type="presParOf" srcId="{4B177612-0956-6841-81AC-4086C1C0B02E}" destId="{3B0F3437-FF5B-124F-8943-2AC5C52A04B3}" srcOrd="0" destOrd="0" presId="urn:microsoft.com/office/officeart/2005/8/layout/vList5"/>
    <dgm:cxn modelId="{62798DF8-1873-CC48-8163-3FFA414FB5CF}" type="presParOf" srcId="{4B177612-0956-6841-81AC-4086C1C0B02E}" destId="{6CE17D07-FCC1-2B41-82CC-244F25CE9FE2}" srcOrd="1" destOrd="0" presId="urn:microsoft.com/office/officeart/2005/8/layout/vList5"/>
    <dgm:cxn modelId="{B69642D4-4AC6-C743-8AD8-2CA1546FA3ED}" type="presParOf" srcId="{24D0BBDC-145D-AA43-926A-3A4B9B51A5D8}" destId="{4CBD8964-31BC-E044-8D0F-270254997C3C}" srcOrd="3" destOrd="0" presId="urn:microsoft.com/office/officeart/2005/8/layout/vList5"/>
    <dgm:cxn modelId="{0711B2D8-9B9A-C447-87CF-885D1C30C1B3}" type="presParOf" srcId="{24D0BBDC-145D-AA43-926A-3A4B9B51A5D8}" destId="{5B069EA0-DA6F-3E4E-87F5-FE835ED56506}" srcOrd="4" destOrd="0" presId="urn:microsoft.com/office/officeart/2005/8/layout/vList5"/>
    <dgm:cxn modelId="{1608E2D1-62E9-D24E-9088-04085E273569}" type="presParOf" srcId="{5B069EA0-DA6F-3E4E-87F5-FE835ED56506}" destId="{E663F7F2-33DC-A549-8F16-074D3E558BE3}" srcOrd="0" destOrd="0" presId="urn:microsoft.com/office/officeart/2005/8/layout/vList5"/>
    <dgm:cxn modelId="{330FBACD-8BFA-814D-BC55-A61CDFCE7B16}" type="presParOf" srcId="{5B069EA0-DA6F-3E4E-87F5-FE835ED56506}" destId="{0A101433-3350-E447-99B7-8A0141C8BB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12B61F-9B03-40AD-B478-E1D568E378D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69159BF-D959-459D-9D0D-8E7C5DF4F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 err="1"/>
            <a:t>VisionZero</a:t>
          </a:r>
          <a:r>
            <a:rPr lang="en-US" dirty="0"/>
            <a:t> by 2025</a:t>
          </a:r>
        </a:p>
      </dgm:t>
    </dgm:pt>
    <dgm:pt modelId="{A632B4E0-B0A3-49CF-B3AF-DCC6B89A3C98}" type="parTrans" cxnId="{F8A608F4-49A3-45DC-821C-05FD9551F5F7}">
      <dgm:prSet/>
      <dgm:spPr/>
      <dgm:t>
        <a:bodyPr/>
        <a:lstStyle/>
        <a:p>
          <a:endParaRPr lang="en-US"/>
        </a:p>
      </dgm:t>
    </dgm:pt>
    <dgm:pt modelId="{9D790E1C-F720-40CD-AE73-815035ECF36A}" type="sibTrans" cxnId="{F8A608F4-49A3-45DC-821C-05FD9551F5F7}">
      <dgm:prSet/>
      <dgm:spPr/>
      <dgm:t>
        <a:bodyPr/>
        <a:lstStyle/>
        <a:p>
          <a:endParaRPr lang="en-US"/>
        </a:p>
      </dgm:t>
    </dgm:pt>
    <dgm:pt modelId="{4B4C5C71-70E2-4ECB-94C0-99F48C0A6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Texting While Driving Law</a:t>
          </a:r>
        </a:p>
      </dgm:t>
    </dgm:pt>
    <dgm:pt modelId="{C0CB1A88-E210-4CC5-8B48-DF8C98061BF5}" type="parTrans" cxnId="{1EFA89E2-D552-4A6F-BC3B-A9E40C889407}">
      <dgm:prSet/>
      <dgm:spPr/>
      <dgm:t>
        <a:bodyPr/>
        <a:lstStyle/>
        <a:p>
          <a:endParaRPr lang="en-US"/>
        </a:p>
      </dgm:t>
    </dgm:pt>
    <dgm:pt modelId="{82ED34DA-BE87-404C-ADB5-3B055F5687F6}" type="sibTrans" cxnId="{1EFA89E2-D552-4A6F-BC3B-A9E40C889407}">
      <dgm:prSet/>
      <dgm:spPr/>
      <dgm:t>
        <a:bodyPr/>
        <a:lstStyle/>
        <a:p>
          <a:endParaRPr lang="en-US"/>
        </a:p>
      </dgm:t>
    </dgm:pt>
    <dgm:pt modelId="{5C8F4B1A-69CF-48E2-A1A6-96F8134E03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Rideshare</a:t>
          </a:r>
        </a:p>
      </dgm:t>
    </dgm:pt>
    <dgm:pt modelId="{D9FC75B5-DEAD-4FF2-A3D2-87F5EA87B95A}" type="parTrans" cxnId="{37728C52-B56E-4A08-BBA9-87D3F948DC6C}">
      <dgm:prSet/>
      <dgm:spPr/>
      <dgm:t>
        <a:bodyPr/>
        <a:lstStyle/>
        <a:p>
          <a:endParaRPr lang="en-US"/>
        </a:p>
      </dgm:t>
    </dgm:pt>
    <dgm:pt modelId="{E9820EA6-2E48-49D1-B06E-53C29C82771A}" type="sibTrans" cxnId="{37728C52-B56E-4A08-BBA9-87D3F948DC6C}">
      <dgm:prSet/>
      <dgm:spPr/>
      <dgm:t>
        <a:bodyPr/>
        <a:lstStyle/>
        <a:p>
          <a:endParaRPr lang="en-US"/>
        </a:p>
      </dgm:t>
    </dgm:pt>
    <dgm:pt modelId="{2A94FFDA-D2FC-4CA6-BD4E-2C6F982D16BE}" type="pres">
      <dgm:prSet presAssocID="{8D12B61F-9B03-40AD-B478-E1D568E378DB}" presName="root" presStyleCnt="0">
        <dgm:presLayoutVars>
          <dgm:dir/>
          <dgm:resizeHandles val="exact"/>
        </dgm:presLayoutVars>
      </dgm:prSet>
      <dgm:spPr/>
    </dgm:pt>
    <dgm:pt modelId="{71D678A7-75FD-42FE-A8F3-414F59F33404}" type="pres">
      <dgm:prSet presAssocID="{A69159BF-D959-459D-9D0D-8E7C5DF4F8A7}" presName="compNode" presStyleCnt="0"/>
      <dgm:spPr/>
    </dgm:pt>
    <dgm:pt modelId="{81B4601D-5D13-4EBE-9558-4AD01A64843E}" type="pres">
      <dgm:prSet presAssocID="{A69159BF-D959-459D-9D0D-8E7C5DF4F8A7}" presName="bgRect" presStyleLbl="bgShp" presStyleIdx="0" presStyleCnt="3"/>
      <dgm:spPr/>
    </dgm:pt>
    <dgm:pt modelId="{16417CCB-97F9-4A66-80AE-E2D681CCCBB5}" type="pres">
      <dgm:prSet presAssocID="{A69159BF-D959-459D-9D0D-8E7C5DF4F8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8C3C27BE-32CC-4BCE-8494-449DA7517A39}" type="pres">
      <dgm:prSet presAssocID="{A69159BF-D959-459D-9D0D-8E7C5DF4F8A7}" presName="spaceRect" presStyleCnt="0"/>
      <dgm:spPr/>
    </dgm:pt>
    <dgm:pt modelId="{70739734-FA92-49C2-8C5D-4646D3FD7140}" type="pres">
      <dgm:prSet presAssocID="{A69159BF-D959-459D-9D0D-8E7C5DF4F8A7}" presName="parTx" presStyleLbl="revTx" presStyleIdx="0" presStyleCnt="3">
        <dgm:presLayoutVars>
          <dgm:chMax val="0"/>
          <dgm:chPref val="0"/>
        </dgm:presLayoutVars>
      </dgm:prSet>
      <dgm:spPr/>
    </dgm:pt>
    <dgm:pt modelId="{0AC792A5-D8D0-4DA7-9410-E706AC794B2C}" type="pres">
      <dgm:prSet presAssocID="{9D790E1C-F720-40CD-AE73-815035ECF36A}" presName="sibTrans" presStyleCnt="0"/>
      <dgm:spPr/>
    </dgm:pt>
    <dgm:pt modelId="{6D181ABF-0DB1-4E7B-904E-06F220C326DD}" type="pres">
      <dgm:prSet presAssocID="{4B4C5C71-70E2-4ECB-94C0-99F48C0A6CA5}" presName="compNode" presStyleCnt="0"/>
      <dgm:spPr/>
    </dgm:pt>
    <dgm:pt modelId="{EFD3319F-8374-4B7C-9276-7C37F12AC635}" type="pres">
      <dgm:prSet presAssocID="{4B4C5C71-70E2-4ECB-94C0-99F48C0A6CA5}" presName="bgRect" presStyleLbl="bgShp" presStyleIdx="1" presStyleCnt="3"/>
      <dgm:spPr/>
    </dgm:pt>
    <dgm:pt modelId="{0FE2E886-C0FF-423E-9ADB-A7B1239F594B}" type="pres">
      <dgm:prSet presAssocID="{4B4C5C71-70E2-4ECB-94C0-99F48C0A6C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9F05A40C-81F6-4468-94D8-BF6D79C698CE}" type="pres">
      <dgm:prSet presAssocID="{4B4C5C71-70E2-4ECB-94C0-99F48C0A6CA5}" presName="spaceRect" presStyleCnt="0"/>
      <dgm:spPr/>
    </dgm:pt>
    <dgm:pt modelId="{11010CB9-2086-47C2-BE99-AF0057B03AA2}" type="pres">
      <dgm:prSet presAssocID="{4B4C5C71-70E2-4ECB-94C0-99F48C0A6CA5}" presName="parTx" presStyleLbl="revTx" presStyleIdx="1" presStyleCnt="3">
        <dgm:presLayoutVars>
          <dgm:chMax val="0"/>
          <dgm:chPref val="0"/>
        </dgm:presLayoutVars>
      </dgm:prSet>
      <dgm:spPr/>
    </dgm:pt>
    <dgm:pt modelId="{2F8F3468-1EFC-4A17-BCAF-4DF173BDF194}" type="pres">
      <dgm:prSet presAssocID="{82ED34DA-BE87-404C-ADB5-3B055F5687F6}" presName="sibTrans" presStyleCnt="0"/>
      <dgm:spPr/>
    </dgm:pt>
    <dgm:pt modelId="{12136678-A761-41B6-8F9E-EF57038D0A0E}" type="pres">
      <dgm:prSet presAssocID="{5C8F4B1A-69CF-48E2-A1A6-96F8134E0379}" presName="compNode" presStyleCnt="0"/>
      <dgm:spPr/>
    </dgm:pt>
    <dgm:pt modelId="{69D43DEE-4CA9-4B49-BB6A-A400CAC2B867}" type="pres">
      <dgm:prSet presAssocID="{5C8F4B1A-69CF-48E2-A1A6-96F8134E0379}" presName="bgRect" presStyleLbl="bgShp" presStyleIdx="2" presStyleCnt="3"/>
      <dgm:spPr/>
    </dgm:pt>
    <dgm:pt modelId="{25901A08-2AA5-4D7D-BB56-130773FB12DD}" type="pres">
      <dgm:prSet presAssocID="{5C8F4B1A-69CF-48E2-A1A6-96F8134E03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878DB3FD-1738-4EF0-93C0-C3CD0028BD80}" type="pres">
      <dgm:prSet presAssocID="{5C8F4B1A-69CF-48E2-A1A6-96F8134E0379}" presName="spaceRect" presStyleCnt="0"/>
      <dgm:spPr/>
    </dgm:pt>
    <dgm:pt modelId="{AC5631DA-EEB8-4967-91B9-566BF39C4F3D}" type="pres">
      <dgm:prSet presAssocID="{5C8F4B1A-69CF-48E2-A1A6-96F8134E037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80A9434-6389-F146-8220-BFE78C96F5E4}" type="presOf" srcId="{A69159BF-D959-459D-9D0D-8E7C5DF4F8A7}" destId="{70739734-FA92-49C2-8C5D-4646D3FD7140}" srcOrd="0" destOrd="0" presId="urn:microsoft.com/office/officeart/2018/2/layout/IconVerticalSolidList"/>
    <dgm:cxn modelId="{37728C52-B56E-4A08-BBA9-87D3F948DC6C}" srcId="{8D12B61F-9B03-40AD-B478-E1D568E378DB}" destId="{5C8F4B1A-69CF-48E2-A1A6-96F8134E0379}" srcOrd="2" destOrd="0" parTransId="{D9FC75B5-DEAD-4FF2-A3D2-87F5EA87B95A}" sibTransId="{E9820EA6-2E48-49D1-B06E-53C29C82771A}"/>
    <dgm:cxn modelId="{19BD637E-23D0-344D-8761-446626771E6F}" type="presOf" srcId="{8D12B61F-9B03-40AD-B478-E1D568E378DB}" destId="{2A94FFDA-D2FC-4CA6-BD4E-2C6F982D16BE}" srcOrd="0" destOrd="0" presId="urn:microsoft.com/office/officeart/2018/2/layout/IconVerticalSolidList"/>
    <dgm:cxn modelId="{C2DB5FB3-8378-404E-BACD-DFBC9E09B7FD}" type="presOf" srcId="{5C8F4B1A-69CF-48E2-A1A6-96F8134E0379}" destId="{AC5631DA-EEB8-4967-91B9-566BF39C4F3D}" srcOrd="0" destOrd="0" presId="urn:microsoft.com/office/officeart/2018/2/layout/IconVerticalSolidList"/>
    <dgm:cxn modelId="{7B9987D4-F60F-DA47-AD4F-1373E5E76388}" type="presOf" srcId="{4B4C5C71-70E2-4ECB-94C0-99F48C0A6CA5}" destId="{11010CB9-2086-47C2-BE99-AF0057B03AA2}" srcOrd="0" destOrd="0" presId="urn:microsoft.com/office/officeart/2018/2/layout/IconVerticalSolidList"/>
    <dgm:cxn modelId="{1EFA89E2-D552-4A6F-BC3B-A9E40C889407}" srcId="{8D12B61F-9B03-40AD-B478-E1D568E378DB}" destId="{4B4C5C71-70E2-4ECB-94C0-99F48C0A6CA5}" srcOrd="1" destOrd="0" parTransId="{C0CB1A88-E210-4CC5-8B48-DF8C98061BF5}" sibTransId="{82ED34DA-BE87-404C-ADB5-3B055F5687F6}"/>
    <dgm:cxn modelId="{F8A608F4-49A3-45DC-821C-05FD9551F5F7}" srcId="{8D12B61F-9B03-40AD-B478-E1D568E378DB}" destId="{A69159BF-D959-459D-9D0D-8E7C5DF4F8A7}" srcOrd="0" destOrd="0" parTransId="{A632B4E0-B0A3-49CF-B3AF-DCC6B89A3C98}" sibTransId="{9D790E1C-F720-40CD-AE73-815035ECF36A}"/>
    <dgm:cxn modelId="{2DDDA6E4-FBAC-9445-9DA9-DE628362BF31}" type="presParOf" srcId="{2A94FFDA-D2FC-4CA6-BD4E-2C6F982D16BE}" destId="{71D678A7-75FD-42FE-A8F3-414F59F33404}" srcOrd="0" destOrd="0" presId="urn:microsoft.com/office/officeart/2018/2/layout/IconVerticalSolidList"/>
    <dgm:cxn modelId="{DB7F046B-4CCF-784E-AE7B-860E00EF1A38}" type="presParOf" srcId="{71D678A7-75FD-42FE-A8F3-414F59F33404}" destId="{81B4601D-5D13-4EBE-9558-4AD01A64843E}" srcOrd="0" destOrd="0" presId="urn:microsoft.com/office/officeart/2018/2/layout/IconVerticalSolidList"/>
    <dgm:cxn modelId="{973BB506-8706-ED4B-A0C3-6DB03779F1FD}" type="presParOf" srcId="{71D678A7-75FD-42FE-A8F3-414F59F33404}" destId="{16417CCB-97F9-4A66-80AE-E2D681CCCBB5}" srcOrd="1" destOrd="0" presId="urn:microsoft.com/office/officeart/2018/2/layout/IconVerticalSolidList"/>
    <dgm:cxn modelId="{F2EC605A-2C5C-C242-96DB-73EC952D1786}" type="presParOf" srcId="{71D678A7-75FD-42FE-A8F3-414F59F33404}" destId="{8C3C27BE-32CC-4BCE-8494-449DA7517A39}" srcOrd="2" destOrd="0" presId="urn:microsoft.com/office/officeart/2018/2/layout/IconVerticalSolidList"/>
    <dgm:cxn modelId="{5451F13C-2491-0740-8442-5C55FA7B2400}" type="presParOf" srcId="{71D678A7-75FD-42FE-A8F3-414F59F33404}" destId="{70739734-FA92-49C2-8C5D-4646D3FD7140}" srcOrd="3" destOrd="0" presId="urn:microsoft.com/office/officeart/2018/2/layout/IconVerticalSolidList"/>
    <dgm:cxn modelId="{7BCD1DD4-BE7C-874E-9523-B0055DCD6F6E}" type="presParOf" srcId="{2A94FFDA-D2FC-4CA6-BD4E-2C6F982D16BE}" destId="{0AC792A5-D8D0-4DA7-9410-E706AC794B2C}" srcOrd="1" destOrd="0" presId="urn:microsoft.com/office/officeart/2018/2/layout/IconVerticalSolidList"/>
    <dgm:cxn modelId="{D15558DA-54E3-3049-972A-1BBB67DC0C5C}" type="presParOf" srcId="{2A94FFDA-D2FC-4CA6-BD4E-2C6F982D16BE}" destId="{6D181ABF-0DB1-4E7B-904E-06F220C326DD}" srcOrd="2" destOrd="0" presId="urn:microsoft.com/office/officeart/2018/2/layout/IconVerticalSolidList"/>
    <dgm:cxn modelId="{2C9394BB-26B2-0B4D-8F28-C0D318488967}" type="presParOf" srcId="{6D181ABF-0DB1-4E7B-904E-06F220C326DD}" destId="{EFD3319F-8374-4B7C-9276-7C37F12AC635}" srcOrd="0" destOrd="0" presId="urn:microsoft.com/office/officeart/2018/2/layout/IconVerticalSolidList"/>
    <dgm:cxn modelId="{63AE9B2D-3DF0-2945-9461-28843570C18B}" type="presParOf" srcId="{6D181ABF-0DB1-4E7B-904E-06F220C326DD}" destId="{0FE2E886-C0FF-423E-9ADB-A7B1239F594B}" srcOrd="1" destOrd="0" presId="urn:microsoft.com/office/officeart/2018/2/layout/IconVerticalSolidList"/>
    <dgm:cxn modelId="{C6D4BA6B-9DEF-2F4F-ACFA-0C7FA53E9812}" type="presParOf" srcId="{6D181ABF-0DB1-4E7B-904E-06F220C326DD}" destId="{9F05A40C-81F6-4468-94D8-BF6D79C698CE}" srcOrd="2" destOrd="0" presId="urn:microsoft.com/office/officeart/2018/2/layout/IconVerticalSolidList"/>
    <dgm:cxn modelId="{6835238B-F538-6749-AE92-00437C7D2401}" type="presParOf" srcId="{6D181ABF-0DB1-4E7B-904E-06F220C326DD}" destId="{11010CB9-2086-47C2-BE99-AF0057B03AA2}" srcOrd="3" destOrd="0" presId="urn:microsoft.com/office/officeart/2018/2/layout/IconVerticalSolidList"/>
    <dgm:cxn modelId="{7A9B87FD-AA77-874A-9938-6BF03EEFDF75}" type="presParOf" srcId="{2A94FFDA-D2FC-4CA6-BD4E-2C6F982D16BE}" destId="{2F8F3468-1EFC-4A17-BCAF-4DF173BDF194}" srcOrd="3" destOrd="0" presId="urn:microsoft.com/office/officeart/2018/2/layout/IconVerticalSolidList"/>
    <dgm:cxn modelId="{9684FA5C-F4D0-0547-8337-554F2BB1809C}" type="presParOf" srcId="{2A94FFDA-D2FC-4CA6-BD4E-2C6F982D16BE}" destId="{12136678-A761-41B6-8F9E-EF57038D0A0E}" srcOrd="4" destOrd="0" presId="urn:microsoft.com/office/officeart/2018/2/layout/IconVerticalSolidList"/>
    <dgm:cxn modelId="{867CB67D-5E55-C04D-839E-F77412083802}" type="presParOf" srcId="{12136678-A761-41B6-8F9E-EF57038D0A0E}" destId="{69D43DEE-4CA9-4B49-BB6A-A400CAC2B867}" srcOrd="0" destOrd="0" presId="urn:microsoft.com/office/officeart/2018/2/layout/IconVerticalSolidList"/>
    <dgm:cxn modelId="{62C17859-877E-064C-8B87-0B406E8DBF25}" type="presParOf" srcId="{12136678-A761-41B6-8F9E-EF57038D0A0E}" destId="{25901A08-2AA5-4D7D-BB56-130773FB12DD}" srcOrd="1" destOrd="0" presId="urn:microsoft.com/office/officeart/2018/2/layout/IconVerticalSolidList"/>
    <dgm:cxn modelId="{59605D5F-F633-AA4B-AC9A-7655212F7E51}" type="presParOf" srcId="{12136678-A761-41B6-8F9E-EF57038D0A0E}" destId="{878DB3FD-1738-4EF0-93C0-C3CD0028BD80}" srcOrd="2" destOrd="0" presId="urn:microsoft.com/office/officeart/2018/2/layout/IconVerticalSolidList"/>
    <dgm:cxn modelId="{5951E6D6-EEFB-BC4A-B320-2A87C087E4F6}" type="presParOf" srcId="{12136678-A761-41B6-8F9E-EF57038D0A0E}" destId="{AC5631DA-EEB8-4967-91B9-566BF39C4F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2EC363-F21E-9C41-A0DA-3DF0FC505688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4CF92F-2E88-E64F-92EC-133CD9DFE4D3}">
      <dgm:prSet/>
      <dgm:spPr/>
      <dgm:t>
        <a:bodyPr/>
        <a:lstStyle/>
        <a:p>
          <a:r>
            <a:rPr lang="en-US"/>
            <a:t>Data Imbalance</a:t>
          </a:r>
        </a:p>
      </dgm:t>
    </dgm:pt>
    <dgm:pt modelId="{458C1B1E-1C64-A444-AF50-E3B7EBD2CAB2}" type="parTrans" cxnId="{A414906D-C97C-1A47-941B-F4F5F0C58C91}">
      <dgm:prSet/>
      <dgm:spPr/>
      <dgm:t>
        <a:bodyPr/>
        <a:lstStyle/>
        <a:p>
          <a:endParaRPr lang="en-US"/>
        </a:p>
      </dgm:t>
    </dgm:pt>
    <dgm:pt modelId="{DB14E248-13FC-5245-B227-4BE78D67F627}" type="sibTrans" cxnId="{A414906D-C97C-1A47-941B-F4F5F0C58C91}">
      <dgm:prSet/>
      <dgm:spPr/>
      <dgm:t>
        <a:bodyPr/>
        <a:lstStyle/>
        <a:p>
          <a:endParaRPr lang="en-US"/>
        </a:p>
      </dgm:t>
    </dgm:pt>
    <dgm:pt modelId="{814C644C-1F34-0942-9572-E947FB5483C1}">
      <dgm:prSet custT="1"/>
      <dgm:spPr/>
      <dgm:t>
        <a:bodyPr/>
        <a:lstStyle/>
        <a:p>
          <a:r>
            <a:rPr lang="en-US" sz="1200" dirty="0"/>
            <a:t>In statistical classification problems like this one, it is common to have an imbalance of data values.  In the test dataset, there are 180 times more non - fatal than fatal accidents!</a:t>
          </a:r>
        </a:p>
      </dgm:t>
    </dgm:pt>
    <dgm:pt modelId="{0CDAC679-EB2E-794C-A964-22A6BF114F5A}" type="parTrans" cxnId="{F4F885E2-F319-BE40-B054-46616FE92C74}">
      <dgm:prSet/>
      <dgm:spPr/>
      <dgm:t>
        <a:bodyPr/>
        <a:lstStyle/>
        <a:p>
          <a:endParaRPr lang="en-US"/>
        </a:p>
      </dgm:t>
    </dgm:pt>
    <dgm:pt modelId="{7D7709F3-13AD-C949-BE37-DBE51FD84C1B}" type="sibTrans" cxnId="{F4F885E2-F319-BE40-B054-46616FE92C74}">
      <dgm:prSet/>
      <dgm:spPr/>
      <dgm:t>
        <a:bodyPr/>
        <a:lstStyle/>
        <a:p>
          <a:endParaRPr lang="en-US"/>
        </a:p>
      </dgm:t>
    </dgm:pt>
    <dgm:pt modelId="{0B846965-EE52-1D40-B631-96269C77CC52}">
      <dgm:prSet/>
      <dgm:spPr/>
      <dgm:t>
        <a:bodyPr/>
        <a:lstStyle/>
        <a:p>
          <a:r>
            <a:rPr lang="en-US"/>
            <a:t>Feature Selection for Model</a:t>
          </a:r>
        </a:p>
      </dgm:t>
    </dgm:pt>
    <dgm:pt modelId="{4D52EB09-E689-F940-B47A-2C34C115ABF9}" type="parTrans" cxnId="{2B6BAD04-0B6D-EC4C-A155-1409215FC00B}">
      <dgm:prSet/>
      <dgm:spPr/>
      <dgm:t>
        <a:bodyPr/>
        <a:lstStyle/>
        <a:p>
          <a:endParaRPr lang="en-US"/>
        </a:p>
      </dgm:t>
    </dgm:pt>
    <dgm:pt modelId="{6FD1CD4E-484E-8647-A152-09112FC34F96}" type="sibTrans" cxnId="{2B6BAD04-0B6D-EC4C-A155-1409215FC00B}">
      <dgm:prSet/>
      <dgm:spPr/>
      <dgm:t>
        <a:bodyPr/>
        <a:lstStyle/>
        <a:p>
          <a:endParaRPr lang="en-US"/>
        </a:p>
      </dgm:t>
    </dgm:pt>
    <dgm:pt modelId="{1A1472A3-6C62-4046-ABE3-828A56B5D55E}">
      <dgm:prSet/>
      <dgm:spPr/>
      <dgm:t>
        <a:bodyPr/>
        <a:lstStyle/>
        <a:p>
          <a:r>
            <a:rPr lang="en-US" dirty="0"/>
            <a:t>I chose to select data fields that are independent of crashes (ex. it is a Holiday).  I want to create a predictor of crashes, not the root cause of a crash (ex. an animal in the road).</a:t>
          </a:r>
          <a:br>
            <a:rPr lang="en-US" dirty="0"/>
          </a:br>
          <a:endParaRPr lang="en-US" dirty="0"/>
        </a:p>
      </dgm:t>
    </dgm:pt>
    <dgm:pt modelId="{70D84D8A-C43C-EF49-B63A-18DBDF7258C5}" type="parTrans" cxnId="{2F0244BF-D97B-6042-803A-A195C666FDD1}">
      <dgm:prSet/>
      <dgm:spPr/>
      <dgm:t>
        <a:bodyPr/>
        <a:lstStyle/>
        <a:p>
          <a:endParaRPr lang="en-US"/>
        </a:p>
      </dgm:t>
    </dgm:pt>
    <dgm:pt modelId="{5C9A9EB0-88F4-3044-A59E-9FF9A89565B4}" type="sibTrans" cxnId="{2F0244BF-D97B-6042-803A-A195C666FDD1}">
      <dgm:prSet/>
      <dgm:spPr/>
      <dgm:t>
        <a:bodyPr/>
        <a:lstStyle/>
        <a:p>
          <a:endParaRPr lang="en-US"/>
        </a:p>
      </dgm:t>
    </dgm:pt>
    <dgm:pt modelId="{77C9A958-2C80-6448-B284-5C937F190CD1}" type="pres">
      <dgm:prSet presAssocID="{282EC363-F21E-9C41-A0DA-3DF0FC505688}" presName="Name0" presStyleCnt="0">
        <dgm:presLayoutVars>
          <dgm:dir/>
          <dgm:animLvl val="lvl"/>
          <dgm:resizeHandles val="exact"/>
        </dgm:presLayoutVars>
      </dgm:prSet>
      <dgm:spPr/>
    </dgm:pt>
    <dgm:pt modelId="{7232D92D-ADD0-0B45-B733-B08E3B2BEA3D}" type="pres">
      <dgm:prSet presAssocID="{264CF92F-2E88-E64F-92EC-133CD9DFE4D3}" presName="composite" presStyleCnt="0"/>
      <dgm:spPr/>
    </dgm:pt>
    <dgm:pt modelId="{7A309275-68A6-9845-9B27-3873D91C0938}" type="pres">
      <dgm:prSet presAssocID="{264CF92F-2E88-E64F-92EC-133CD9DFE4D3}" presName="parTx" presStyleLbl="alignNode1" presStyleIdx="0" presStyleCnt="2">
        <dgm:presLayoutVars>
          <dgm:chMax val="0"/>
          <dgm:chPref val="0"/>
        </dgm:presLayoutVars>
      </dgm:prSet>
      <dgm:spPr/>
    </dgm:pt>
    <dgm:pt modelId="{1556CC79-61EC-1540-A744-0A7A9AF9E29C}" type="pres">
      <dgm:prSet presAssocID="{264CF92F-2E88-E64F-92EC-133CD9DFE4D3}" presName="desTx" presStyleLbl="alignAccFollowNode1" presStyleIdx="0" presStyleCnt="2">
        <dgm:presLayoutVars/>
      </dgm:prSet>
      <dgm:spPr/>
    </dgm:pt>
    <dgm:pt modelId="{9805B584-679A-514C-86E5-04767B99F260}" type="pres">
      <dgm:prSet presAssocID="{DB14E248-13FC-5245-B227-4BE78D67F627}" presName="space" presStyleCnt="0"/>
      <dgm:spPr/>
    </dgm:pt>
    <dgm:pt modelId="{7D95C78A-B582-354B-B2D7-983776116708}" type="pres">
      <dgm:prSet presAssocID="{0B846965-EE52-1D40-B631-96269C77CC52}" presName="composite" presStyleCnt="0"/>
      <dgm:spPr/>
    </dgm:pt>
    <dgm:pt modelId="{7EB2ABE4-2C0A-FA45-AB8D-1B52B509D58A}" type="pres">
      <dgm:prSet presAssocID="{0B846965-EE52-1D40-B631-96269C77CC52}" presName="parTx" presStyleLbl="alignNode1" presStyleIdx="1" presStyleCnt="2">
        <dgm:presLayoutVars>
          <dgm:chMax val="0"/>
          <dgm:chPref val="0"/>
        </dgm:presLayoutVars>
      </dgm:prSet>
      <dgm:spPr/>
    </dgm:pt>
    <dgm:pt modelId="{0D1DC52A-4026-FF4B-83FD-68D8B689F2E9}" type="pres">
      <dgm:prSet presAssocID="{0B846965-EE52-1D40-B631-96269C77CC52}" presName="desTx" presStyleLbl="alignAccFollowNode1" presStyleIdx="1" presStyleCnt="2">
        <dgm:presLayoutVars/>
      </dgm:prSet>
      <dgm:spPr/>
    </dgm:pt>
  </dgm:ptLst>
  <dgm:cxnLst>
    <dgm:cxn modelId="{2B6BAD04-0B6D-EC4C-A155-1409215FC00B}" srcId="{282EC363-F21E-9C41-A0DA-3DF0FC505688}" destId="{0B846965-EE52-1D40-B631-96269C77CC52}" srcOrd="1" destOrd="0" parTransId="{4D52EB09-E689-F940-B47A-2C34C115ABF9}" sibTransId="{6FD1CD4E-484E-8647-A152-09112FC34F96}"/>
    <dgm:cxn modelId="{91F7B423-D5DE-C949-96BB-1F1652469794}" type="presOf" srcId="{264CF92F-2E88-E64F-92EC-133CD9DFE4D3}" destId="{7A309275-68A6-9845-9B27-3873D91C0938}" srcOrd="0" destOrd="0" presId="urn:microsoft.com/office/officeart/2016/7/layout/ChevronBlockProcess"/>
    <dgm:cxn modelId="{1182E233-5628-5D4A-8063-4AB564557714}" type="presOf" srcId="{282EC363-F21E-9C41-A0DA-3DF0FC505688}" destId="{77C9A958-2C80-6448-B284-5C937F190CD1}" srcOrd="0" destOrd="0" presId="urn:microsoft.com/office/officeart/2016/7/layout/ChevronBlockProcess"/>
    <dgm:cxn modelId="{D4835D54-B4A0-894E-B9A9-0B1057047F90}" type="presOf" srcId="{1A1472A3-6C62-4046-ABE3-828A56B5D55E}" destId="{0D1DC52A-4026-FF4B-83FD-68D8B689F2E9}" srcOrd="0" destOrd="0" presId="urn:microsoft.com/office/officeart/2016/7/layout/ChevronBlockProcess"/>
    <dgm:cxn modelId="{7EC15A65-3FFA-2946-BC01-E24AA70FAC9C}" type="presOf" srcId="{0B846965-EE52-1D40-B631-96269C77CC52}" destId="{7EB2ABE4-2C0A-FA45-AB8D-1B52B509D58A}" srcOrd="0" destOrd="0" presId="urn:microsoft.com/office/officeart/2016/7/layout/ChevronBlockProcess"/>
    <dgm:cxn modelId="{A414906D-C97C-1A47-941B-F4F5F0C58C91}" srcId="{282EC363-F21E-9C41-A0DA-3DF0FC505688}" destId="{264CF92F-2E88-E64F-92EC-133CD9DFE4D3}" srcOrd="0" destOrd="0" parTransId="{458C1B1E-1C64-A444-AF50-E3B7EBD2CAB2}" sibTransId="{DB14E248-13FC-5245-B227-4BE78D67F627}"/>
    <dgm:cxn modelId="{42B0B193-24A0-F445-BAA9-DA9A1A725864}" type="presOf" srcId="{814C644C-1F34-0942-9572-E947FB5483C1}" destId="{1556CC79-61EC-1540-A744-0A7A9AF9E29C}" srcOrd="0" destOrd="0" presId="urn:microsoft.com/office/officeart/2016/7/layout/ChevronBlockProcess"/>
    <dgm:cxn modelId="{2F0244BF-D97B-6042-803A-A195C666FDD1}" srcId="{0B846965-EE52-1D40-B631-96269C77CC52}" destId="{1A1472A3-6C62-4046-ABE3-828A56B5D55E}" srcOrd="0" destOrd="0" parTransId="{70D84D8A-C43C-EF49-B63A-18DBDF7258C5}" sibTransId="{5C9A9EB0-88F4-3044-A59E-9FF9A89565B4}"/>
    <dgm:cxn modelId="{F4F885E2-F319-BE40-B054-46616FE92C74}" srcId="{264CF92F-2E88-E64F-92EC-133CD9DFE4D3}" destId="{814C644C-1F34-0942-9572-E947FB5483C1}" srcOrd="0" destOrd="0" parTransId="{0CDAC679-EB2E-794C-A964-22A6BF114F5A}" sibTransId="{7D7709F3-13AD-C949-BE37-DBE51FD84C1B}"/>
    <dgm:cxn modelId="{43951BE5-CB4D-7E4E-AA3E-5A132FB40233}" type="presParOf" srcId="{77C9A958-2C80-6448-B284-5C937F190CD1}" destId="{7232D92D-ADD0-0B45-B733-B08E3B2BEA3D}" srcOrd="0" destOrd="0" presId="urn:microsoft.com/office/officeart/2016/7/layout/ChevronBlockProcess"/>
    <dgm:cxn modelId="{98E876F0-0C9E-ED43-84AC-95C80C7C3F65}" type="presParOf" srcId="{7232D92D-ADD0-0B45-B733-B08E3B2BEA3D}" destId="{7A309275-68A6-9845-9B27-3873D91C0938}" srcOrd="0" destOrd="0" presId="urn:microsoft.com/office/officeart/2016/7/layout/ChevronBlockProcess"/>
    <dgm:cxn modelId="{21DB80B9-E7CF-D742-896F-60C098344131}" type="presParOf" srcId="{7232D92D-ADD0-0B45-B733-B08E3B2BEA3D}" destId="{1556CC79-61EC-1540-A744-0A7A9AF9E29C}" srcOrd="1" destOrd="0" presId="urn:microsoft.com/office/officeart/2016/7/layout/ChevronBlockProcess"/>
    <dgm:cxn modelId="{87A42D96-E4E7-C447-BE0A-43AE124B2076}" type="presParOf" srcId="{77C9A958-2C80-6448-B284-5C937F190CD1}" destId="{9805B584-679A-514C-86E5-04767B99F260}" srcOrd="1" destOrd="0" presId="urn:microsoft.com/office/officeart/2016/7/layout/ChevronBlockProcess"/>
    <dgm:cxn modelId="{0CA026CA-E3B2-FD4C-9043-37C8ED90ADE9}" type="presParOf" srcId="{77C9A958-2C80-6448-B284-5C937F190CD1}" destId="{7D95C78A-B582-354B-B2D7-983776116708}" srcOrd="2" destOrd="0" presId="urn:microsoft.com/office/officeart/2016/7/layout/ChevronBlockProcess"/>
    <dgm:cxn modelId="{8202331E-6693-BF49-B6FF-726C716C3C52}" type="presParOf" srcId="{7D95C78A-B582-354B-B2D7-983776116708}" destId="{7EB2ABE4-2C0A-FA45-AB8D-1B52B509D58A}" srcOrd="0" destOrd="0" presId="urn:microsoft.com/office/officeart/2016/7/layout/ChevronBlockProcess"/>
    <dgm:cxn modelId="{722B5BCF-63C6-2047-9BE6-A03DDF1F70D5}" type="presParOf" srcId="{7D95C78A-B582-354B-B2D7-983776116708}" destId="{0D1DC52A-4026-FF4B-83FD-68D8B689F2E9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6FD418-D881-4447-AC7E-7B2BBBB8DFE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540BD-2DBA-4E25-9534-894757BFF0B6}">
      <dgm:prSet/>
      <dgm:spPr/>
      <dgm:t>
        <a:bodyPr/>
        <a:lstStyle/>
        <a:p>
          <a:r>
            <a:rPr lang="en-US" dirty="0"/>
            <a:t>City had a larger effect on fatal crashes than anticipated.</a:t>
          </a:r>
        </a:p>
      </dgm:t>
    </dgm:pt>
    <dgm:pt modelId="{D74F6AA5-DD5C-4D33-8076-6043DD5DFDA5}" type="parTrans" cxnId="{5D714624-F688-4BEF-AD15-1C294D04F588}">
      <dgm:prSet/>
      <dgm:spPr/>
      <dgm:t>
        <a:bodyPr/>
        <a:lstStyle/>
        <a:p>
          <a:endParaRPr lang="en-US"/>
        </a:p>
      </dgm:t>
    </dgm:pt>
    <dgm:pt modelId="{055805E2-90F2-4615-AB08-C89C7CE5291F}" type="sibTrans" cxnId="{5D714624-F688-4BEF-AD15-1C294D04F588}">
      <dgm:prSet/>
      <dgm:spPr/>
      <dgm:t>
        <a:bodyPr/>
        <a:lstStyle/>
        <a:p>
          <a:endParaRPr lang="en-US"/>
        </a:p>
      </dgm:t>
    </dgm:pt>
    <dgm:pt modelId="{0222E982-D0D6-4017-A9F1-921710B2EB3B}">
      <dgm:prSet/>
      <dgm:spPr/>
      <dgm:t>
        <a:bodyPr/>
        <a:lstStyle/>
        <a:p>
          <a:r>
            <a:rPr lang="en-US" dirty="0"/>
            <a:t>Severely windy days or sand/mud covering the roadway or increased Fatality.</a:t>
          </a:r>
        </a:p>
      </dgm:t>
    </dgm:pt>
    <dgm:pt modelId="{FAB24DA8-FA63-4BAB-BAFC-DEB47AB423D3}" type="parTrans" cxnId="{DAE075B1-7154-4835-9CC2-D4DAA1EEC932}">
      <dgm:prSet/>
      <dgm:spPr/>
      <dgm:t>
        <a:bodyPr/>
        <a:lstStyle/>
        <a:p>
          <a:endParaRPr lang="en-US"/>
        </a:p>
      </dgm:t>
    </dgm:pt>
    <dgm:pt modelId="{3478C258-95EA-45D9-9886-04A7621F6A04}" type="sibTrans" cxnId="{DAE075B1-7154-4835-9CC2-D4DAA1EEC932}">
      <dgm:prSet/>
      <dgm:spPr/>
      <dgm:t>
        <a:bodyPr/>
        <a:lstStyle/>
        <a:p>
          <a:endParaRPr lang="en-US"/>
        </a:p>
      </dgm:t>
    </dgm:pt>
    <dgm:pt modelId="{BBC37E98-0CE3-463A-9A8D-8FCD69861F32}">
      <dgm:prSet/>
      <dgm:spPr/>
      <dgm:t>
        <a:bodyPr/>
        <a:lstStyle/>
        <a:p>
          <a:r>
            <a:rPr lang="en-US" dirty="0"/>
            <a:t>Optimized for reducing False Negative (Type II) errors.</a:t>
          </a:r>
        </a:p>
      </dgm:t>
    </dgm:pt>
    <dgm:pt modelId="{CBC1357D-97F3-4D3E-A214-B5D7B7A241F2}" type="parTrans" cxnId="{C2E60DA7-F990-4A46-9400-F49FBF564C61}">
      <dgm:prSet/>
      <dgm:spPr/>
      <dgm:t>
        <a:bodyPr/>
        <a:lstStyle/>
        <a:p>
          <a:endParaRPr lang="en-US"/>
        </a:p>
      </dgm:t>
    </dgm:pt>
    <dgm:pt modelId="{0A2ADFEF-A87C-489E-A352-6B06DFE19247}" type="sibTrans" cxnId="{C2E60DA7-F990-4A46-9400-F49FBF564C61}">
      <dgm:prSet/>
      <dgm:spPr/>
      <dgm:t>
        <a:bodyPr/>
        <a:lstStyle/>
        <a:p>
          <a:endParaRPr lang="en-US"/>
        </a:p>
      </dgm:t>
    </dgm:pt>
    <dgm:pt modelId="{FB9BD099-C200-5247-B1AB-14961A02B36F}">
      <dgm:prSet/>
      <dgm:spPr/>
      <dgm:t>
        <a:bodyPr/>
        <a:lstStyle/>
        <a:p>
          <a:r>
            <a:rPr lang="en-US" dirty="0"/>
            <a:t>Speed Limits, Snow and Smaller Roads decreased Fatality.</a:t>
          </a:r>
        </a:p>
      </dgm:t>
    </dgm:pt>
    <dgm:pt modelId="{5885798C-B667-474C-86BF-7D632A32B991}" type="parTrans" cxnId="{FF218BD2-02F5-9F43-806A-C429566CD867}">
      <dgm:prSet/>
      <dgm:spPr/>
      <dgm:t>
        <a:bodyPr/>
        <a:lstStyle/>
        <a:p>
          <a:endParaRPr lang="en-US"/>
        </a:p>
      </dgm:t>
    </dgm:pt>
    <dgm:pt modelId="{4FEB18A3-0D79-B64C-B20C-DC086B7BA29E}" type="sibTrans" cxnId="{FF218BD2-02F5-9F43-806A-C429566CD867}">
      <dgm:prSet/>
      <dgm:spPr/>
      <dgm:t>
        <a:bodyPr/>
        <a:lstStyle/>
        <a:p>
          <a:endParaRPr lang="en-US"/>
        </a:p>
      </dgm:t>
    </dgm:pt>
    <dgm:pt modelId="{8101C8AA-590A-E848-A298-FB4A7D97F082}" type="pres">
      <dgm:prSet presAssocID="{2E6FD418-D881-4447-AC7E-7B2BBBB8DFE2}" presName="linear" presStyleCnt="0">
        <dgm:presLayoutVars>
          <dgm:animLvl val="lvl"/>
          <dgm:resizeHandles val="exact"/>
        </dgm:presLayoutVars>
      </dgm:prSet>
      <dgm:spPr/>
    </dgm:pt>
    <dgm:pt modelId="{CFAE5888-4474-F74A-ACA6-4C09DFA46EEB}" type="pres">
      <dgm:prSet presAssocID="{377540BD-2DBA-4E25-9534-894757BFF0B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C71730-5386-BE4E-9100-D8BB4D3C6889}" type="pres">
      <dgm:prSet presAssocID="{055805E2-90F2-4615-AB08-C89C7CE5291F}" presName="spacer" presStyleCnt="0"/>
      <dgm:spPr/>
    </dgm:pt>
    <dgm:pt modelId="{311779EC-6200-6640-9F0D-A14954089BD7}" type="pres">
      <dgm:prSet presAssocID="{0222E982-D0D6-4017-A9F1-921710B2EB3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F31A38F-6092-8C4A-A37B-147590B798C2}" type="pres">
      <dgm:prSet presAssocID="{3478C258-95EA-45D9-9886-04A7621F6A04}" presName="spacer" presStyleCnt="0"/>
      <dgm:spPr/>
    </dgm:pt>
    <dgm:pt modelId="{ADC1D984-A1DC-4146-BD67-7CA0F907C0AB}" type="pres">
      <dgm:prSet presAssocID="{FB9BD099-C200-5247-B1AB-14961A02B36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F34D3B0-72C6-5045-BB27-8665F26B43C4}" type="pres">
      <dgm:prSet presAssocID="{4FEB18A3-0D79-B64C-B20C-DC086B7BA29E}" presName="spacer" presStyleCnt="0"/>
      <dgm:spPr/>
    </dgm:pt>
    <dgm:pt modelId="{81CF89D2-7791-1742-9ECF-C376568F61C5}" type="pres">
      <dgm:prSet presAssocID="{BBC37E98-0CE3-463A-9A8D-8FCD69861F3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D714624-F688-4BEF-AD15-1C294D04F588}" srcId="{2E6FD418-D881-4447-AC7E-7B2BBBB8DFE2}" destId="{377540BD-2DBA-4E25-9534-894757BFF0B6}" srcOrd="0" destOrd="0" parTransId="{D74F6AA5-DD5C-4D33-8076-6043DD5DFDA5}" sibTransId="{055805E2-90F2-4615-AB08-C89C7CE5291F}"/>
    <dgm:cxn modelId="{BDA98264-ECC5-D346-A8AE-4D1CEF7BE7CC}" type="presOf" srcId="{0222E982-D0D6-4017-A9F1-921710B2EB3B}" destId="{311779EC-6200-6640-9F0D-A14954089BD7}" srcOrd="0" destOrd="0" presId="urn:microsoft.com/office/officeart/2005/8/layout/vList2"/>
    <dgm:cxn modelId="{C2E60DA7-F990-4A46-9400-F49FBF564C61}" srcId="{2E6FD418-D881-4447-AC7E-7B2BBBB8DFE2}" destId="{BBC37E98-0CE3-463A-9A8D-8FCD69861F32}" srcOrd="3" destOrd="0" parTransId="{CBC1357D-97F3-4D3E-A214-B5D7B7A241F2}" sibTransId="{0A2ADFEF-A87C-489E-A352-6B06DFE19247}"/>
    <dgm:cxn modelId="{DAE075B1-7154-4835-9CC2-D4DAA1EEC932}" srcId="{2E6FD418-D881-4447-AC7E-7B2BBBB8DFE2}" destId="{0222E982-D0D6-4017-A9F1-921710B2EB3B}" srcOrd="1" destOrd="0" parTransId="{FAB24DA8-FA63-4BAB-BAFC-DEB47AB423D3}" sibTransId="{3478C258-95EA-45D9-9886-04A7621F6A04}"/>
    <dgm:cxn modelId="{4BDCECB4-265D-8D4D-AA01-BB0CAF0D2F28}" type="presOf" srcId="{FB9BD099-C200-5247-B1AB-14961A02B36F}" destId="{ADC1D984-A1DC-4146-BD67-7CA0F907C0AB}" srcOrd="0" destOrd="0" presId="urn:microsoft.com/office/officeart/2005/8/layout/vList2"/>
    <dgm:cxn modelId="{58EDB9B7-A572-024B-A74E-6B42AFF2BC5B}" type="presOf" srcId="{BBC37E98-0CE3-463A-9A8D-8FCD69861F32}" destId="{81CF89D2-7791-1742-9ECF-C376568F61C5}" srcOrd="0" destOrd="0" presId="urn:microsoft.com/office/officeart/2005/8/layout/vList2"/>
    <dgm:cxn modelId="{246528BC-8E53-6D48-BBA1-9FE29E858C99}" type="presOf" srcId="{377540BD-2DBA-4E25-9534-894757BFF0B6}" destId="{CFAE5888-4474-F74A-ACA6-4C09DFA46EEB}" srcOrd="0" destOrd="0" presId="urn:microsoft.com/office/officeart/2005/8/layout/vList2"/>
    <dgm:cxn modelId="{FF218BD2-02F5-9F43-806A-C429566CD867}" srcId="{2E6FD418-D881-4447-AC7E-7B2BBBB8DFE2}" destId="{FB9BD099-C200-5247-B1AB-14961A02B36F}" srcOrd="2" destOrd="0" parTransId="{5885798C-B667-474C-86BF-7D632A32B991}" sibTransId="{4FEB18A3-0D79-B64C-B20C-DC086B7BA29E}"/>
    <dgm:cxn modelId="{898012F3-5A10-9B47-8636-BA0F5CDC34D5}" type="presOf" srcId="{2E6FD418-D881-4447-AC7E-7B2BBBB8DFE2}" destId="{8101C8AA-590A-E848-A298-FB4A7D97F082}" srcOrd="0" destOrd="0" presId="urn:microsoft.com/office/officeart/2005/8/layout/vList2"/>
    <dgm:cxn modelId="{B74BC37B-4097-1942-9AB7-F28CCB8C93BC}" type="presParOf" srcId="{8101C8AA-590A-E848-A298-FB4A7D97F082}" destId="{CFAE5888-4474-F74A-ACA6-4C09DFA46EEB}" srcOrd="0" destOrd="0" presId="urn:microsoft.com/office/officeart/2005/8/layout/vList2"/>
    <dgm:cxn modelId="{8B76541A-1340-4843-B804-FE2410551FD3}" type="presParOf" srcId="{8101C8AA-590A-E848-A298-FB4A7D97F082}" destId="{25C71730-5386-BE4E-9100-D8BB4D3C6889}" srcOrd="1" destOrd="0" presId="urn:microsoft.com/office/officeart/2005/8/layout/vList2"/>
    <dgm:cxn modelId="{477D8FFA-F350-5C43-B3A3-66F018BF7581}" type="presParOf" srcId="{8101C8AA-590A-E848-A298-FB4A7D97F082}" destId="{311779EC-6200-6640-9F0D-A14954089BD7}" srcOrd="2" destOrd="0" presId="urn:microsoft.com/office/officeart/2005/8/layout/vList2"/>
    <dgm:cxn modelId="{5B4DC989-2025-D942-BCEA-DE9FAF323D0B}" type="presParOf" srcId="{8101C8AA-590A-E848-A298-FB4A7D97F082}" destId="{7F31A38F-6092-8C4A-A37B-147590B798C2}" srcOrd="3" destOrd="0" presId="urn:microsoft.com/office/officeart/2005/8/layout/vList2"/>
    <dgm:cxn modelId="{1DA9E279-63C1-9B49-9AE1-3202D27A7A2B}" type="presParOf" srcId="{8101C8AA-590A-E848-A298-FB4A7D97F082}" destId="{ADC1D984-A1DC-4146-BD67-7CA0F907C0AB}" srcOrd="4" destOrd="0" presId="urn:microsoft.com/office/officeart/2005/8/layout/vList2"/>
    <dgm:cxn modelId="{114B9AD8-9F72-DD45-A49F-6DC11C476126}" type="presParOf" srcId="{8101C8AA-590A-E848-A298-FB4A7D97F082}" destId="{EF34D3B0-72C6-5045-BB27-8665F26B43C4}" srcOrd="5" destOrd="0" presId="urn:microsoft.com/office/officeart/2005/8/layout/vList2"/>
    <dgm:cxn modelId="{22F11662-E439-1E45-A579-540750EE5E77}" type="presParOf" srcId="{8101C8AA-590A-E848-A298-FB4A7D97F082}" destId="{81CF89D2-7791-1742-9ECF-C376568F61C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4FCD51-F39C-43A6-A1AC-D324F4AEF43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22D9644-01BE-494C-A66A-4EFE952BCA5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Predicted values followed the test set of data</a:t>
          </a:r>
        </a:p>
      </dgm:t>
    </dgm:pt>
    <dgm:pt modelId="{6F490058-F7D2-48E4-AEBB-9FF4A3731358}" type="parTrans" cxnId="{8399CF71-19E8-48B3-867D-183A21C8B452}">
      <dgm:prSet/>
      <dgm:spPr/>
      <dgm:t>
        <a:bodyPr/>
        <a:lstStyle/>
        <a:p>
          <a:endParaRPr lang="en-US"/>
        </a:p>
      </dgm:t>
    </dgm:pt>
    <dgm:pt modelId="{7E069F90-582A-41FE-B947-FB93DD7A6C26}" type="sibTrans" cxnId="{8399CF71-19E8-48B3-867D-183A21C8B452}">
      <dgm:prSet/>
      <dgm:spPr/>
      <dgm:t>
        <a:bodyPr/>
        <a:lstStyle/>
        <a:p>
          <a:endParaRPr lang="en-US"/>
        </a:p>
      </dgm:t>
    </dgm:pt>
    <dgm:pt modelId="{5A1EACF3-44F1-41AD-A5E3-2F0A407268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 positive trend is present.</a:t>
          </a:r>
        </a:p>
      </dgm:t>
    </dgm:pt>
    <dgm:pt modelId="{46FABC22-2D62-48B6-8F8E-7A58D6F03459}" type="parTrans" cxnId="{F7D8EE54-B748-442B-8C80-AF7311125929}">
      <dgm:prSet/>
      <dgm:spPr/>
      <dgm:t>
        <a:bodyPr/>
        <a:lstStyle/>
        <a:p>
          <a:endParaRPr lang="en-US"/>
        </a:p>
      </dgm:t>
    </dgm:pt>
    <dgm:pt modelId="{423A1D4A-3522-4D38-9CA5-E5EB69401486}" type="sibTrans" cxnId="{F7D8EE54-B748-442B-8C80-AF7311125929}">
      <dgm:prSet/>
      <dgm:spPr/>
      <dgm:t>
        <a:bodyPr/>
        <a:lstStyle/>
        <a:p>
          <a:endParaRPr lang="en-US"/>
        </a:p>
      </dgm:t>
    </dgm:pt>
    <dgm:pt modelId="{80C41E45-2935-4885-B06A-5877A417B18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trend may be slowing</a:t>
          </a:r>
        </a:p>
      </dgm:t>
    </dgm:pt>
    <dgm:pt modelId="{48B38087-BA49-415B-9BE1-32F759ADF22A}" type="parTrans" cxnId="{B4AA6CDA-18FE-4352-B4ED-28A8D73E3DA5}">
      <dgm:prSet/>
      <dgm:spPr/>
      <dgm:t>
        <a:bodyPr/>
        <a:lstStyle/>
        <a:p>
          <a:endParaRPr lang="en-US"/>
        </a:p>
      </dgm:t>
    </dgm:pt>
    <dgm:pt modelId="{B24D9F2D-FDB3-455D-BD24-F5776BBD5EFC}" type="sibTrans" cxnId="{B4AA6CDA-18FE-4352-B4ED-28A8D73E3DA5}">
      <dgm:prSet/>
      <dgm:spPr/>
      <dgm:t>
        <a:bodyPr/>
        <a:lstStyle/>
        <a:p>
          <a:endParaRPr lang="en-US"/>
        </a:p>
      </dgm:t>
    </dgm:pt>
    <dgm:pt modelId="{E70D60F8-844F-4227-90CC-AADE9A60EC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Fatal accidents are seasonal, on a 4 month cycle.</a:t>
          </a:r>
        </a:p>
      </dgm:t>
    </dgm:pt>
    <dgm:pt modelId="{CC2E441B-D3EA-40C3-943E-52FC58FDC284}" type="parTrans" cxnId="{1CE9DC83-3CA9-48BF-965F-71E16E90C637}">
      <dgm:prSet/>
      <dgm:spPr/>
      <dgm:t>
        <a:bodyPr/>
        <a:lstStyle/>
        <a:p>
          <a:endParaRPr lang="en-US"/>
        </a:p>
      </dgm:t>
    </dgm:pt>
    <dgm:pt modelId="{BF4612DB-846E-4050-826F-8E6777AF5A01}" type="sibTrans" cxnId="{1CE9DC83-3CA9-48BF-965F-71E16E90C637}">
      <dgm:prSet/>
      <dgm:spPr/>
      <dgm:t>
        <a:bodyPr/>
        <a:lstStyle/>
        <a:p>
          <a:endParaRPr lang="en-US"/>
        </a:p>
      </dgm:t>
    </dgm:pt>
    <dgm:pt modelId="{DACAF081-80C3-4122-B4CC-DB5C8B1AB24D}" type="pres">
      <dgm:prSet presAssocID="{194FCD51-F39C-43A6-A1AC-D324F4AEF43A}" presName="root" presStyleCnt="0">
        <dgm:presLayoutVars>
          <dgm:dir/>
          <dgm:resizeHandles val="exact"/>
        </dgm:presLayoutVars>
      </dgm:prSet>
      <dgm:spPr/>
    </dgm:pt>
    <dgm:pt modelId="{DF72C7B3-CA6C-463E-AF19-937B354AE2F6}" type="pres">
      <dgm:prSet presAssocID="{922D9644-01BE-494C-A66A-4EFE952BCA52}" presName="compNode" presStyleCnt="0"/>
      <dgm:spPr/>
    </dgm:pt>
    <dgm:pt modelId="{7AC06C7B-10C6-462D-96C3-653035DE4E4A}" type="pres">
      <dgm:prSet presAssocID="{922D9644-01BE-494C-A66A-4EFE952BCA52}" presName="iconBgRect" presStyleLbl="bgShp" presStyleIdx="0" presStyleCnt="4"/>
      <dgm:spPr/>
    </dgm:pt>
    <dgm:pt modelId="{0DAD5338-8B2D-43F8-BD0B-C0371E7A7DE0}" type="pres">
      <dgm:prSet presAssocID="{922D9644-01BE-494C-A66A-4EFE952BCA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3EDF70F5-5D6F-4582-BC26-C01CDE06A8A3}" type="pres">
      <dgm:prSet presAssocID="{922D9644-01BE-494C-A66A-4EFE952BCA52}" presName="spaceRect" presStyleCnt="0"/>
      <dgm:spPr/>
    </dgm:pt>
    <dgm:pt modelId="{C12D67F4-BA2A-438B-8C99-069BF87B4F95}" type="pres">
      <dgm:prSet presAssocID="{922D9644-01BE-494C-A66A-4EFE952BCA52}" presName="textRect" presStyleLbl="revTx" presStyleIdx="0" presStyleCnt="4">
        <dgm:presLayoutVars>
          <dgm:chMax val="1"/>
          <dgm:chPref val="1"/>
        </dgm:presLayoutVars>
      </dgm:prSet>
      <dgm:spPr/>
    </dgm:pt>
    <dgm:pt modelId="{AF2260B3-C3C9-4ADF-9DF6-A35834CC87C1}" type="pres">
      <dgm:prSet presAssocID="{7E069F90-582A-41FE-B947-FB93DD7A6C26}" presName="sibTrans" presStyleCnt="0"/>
      <dgm:spPr/>
    </dgm:pt>
    <dgm:pt modelId="{C422AA4B-4993-4549-82CE-E72CFD879686}" type="pres">
      <dgm:prSet presAssocID="{5A1EACF3-44F1-41AD-A5E3-2F0A40726833}" presName="compNode" presStyleCnt="0"/>
      <dgm:spPr/>
    </dgm:pt>
    <dgm:pt modelId="{7A14540F-9F07-4464-BAFA-6EA81EBF95EC}" type="pres">
      <dgm:prSet presAssocID="{5A1EACF3-44F1-41AD-A5E3-2F0A40726833}" presName="iconBgRect" presStyleLbl="bgShp" presStyleIdx="1" presStyleCnt="4"/>
      <dgm:spPr/>
    </dgm:pt>
    <dgm:pt modelId="{51D79E44-5DC6-47A0-9807-ACF454C40B43}" type="pres">
      <dgm:prSet presAssocID="{5A1EACF3-44F1-41AD-A5E3-2F0A4072683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B430C046-2265-4A10-A465-59CC9686DABD}" type="pres">
      <dgm:prSet presAssocID="{5A1EACF3-44F1-41AD-A5E3-2F0A40726833}" presName="spaceRect" presStyleCnt="0"/>
      <dgm:spPr/>
    </dgm:pt>
    <dgm:pt modelId="{F6F031BC-A088-44AE-BC06-4E0D36D5F480}" type="pres">
      <dgm:prSet presAssocID="{5A1EACF3-44F1-41AD-A5E3-2F0A40726833}" presName="textRect" presStyleLbl="revTx" presStyleIdx="1" presStyleCnt="4">
        <dgm:presLayoutVars>
          <dgm:chMax val="1"/>
          <dgm:chPref val="1"/>
        </dgm:presLayoutVars>
      </dgm:prSet>
      <dgm:spPr/>
    </dgm:pt>
    <dgm:pt modelId="{DBBDCD13-E062-4CEC-8607-D13C1D5CF593}" type="pres">
      <dgm:prSet presAssocID="{423A1D4A-3522-4D38-9CA5-E5EB69401486}" presName="sibTrans" presStyleCnt="0"/>
      <dgm:spPr/>
    </dgm:pt>
    <dgm:pt modelId="{06DF838D-C95B-4189-AF4C-CEA16629DDDD}" type="pres">
      <dgm:prSet presAssocID="{80C41E45-2935-4885-B06A-5877A417B18A}" presName="compNode" presStyleCnt="0"/>
      <dgm:spPr/>
    </dgm:pt>
    <dgm:pt modelId="{4F87B42B-11F5-4856-806D-2F7EB2311765}" type="pres">
      <dgm:prSet presAssocID="{80C41E45-2935-4885-B06A-5877A417B18A}" presName="iconBgRect" presStyleLbl="bgShp" presStyleIdx="2" presStyleCnt="4"/>
      <dgm:spPr/>
    </dgm:pt>
    <dgm:pt modelId="{A28A9A12-625F-46EC-B9A6-55B307BB5640}" type="pres">
      <dgm:prSet presAssocID="{80C41E45-2935-4885-B06A-5877A417B1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083C1CC8-86B0-4AC5-8EEA-FD0A814BD07B}" type="pres">
      <dgm:prSet presAssocID="{80C41E45-2935-4885-B06A-5877A417B18A}" presName="spaceRect" presStyleCnt="0"/>
      <dgm:spPr/>
    </dgm:pt>
    <dgm:pt modelId="{706E22AF-A606-4821-9FF2-1D2A9EFAD591}" type="pres">
      <dgm:prSet presAssocID="{80C41E45-2935-4885-B06A-5877A417B18A}" presName="textRect" presStyleLbl="revTx" presStyleIdx="2" presStyleCnt="4">
        <dgm:presLayoutVars>
          <dgm:chMax val="1"/>
          <dgm:chPref val="1"/>
        </dgm:presLayoutVars>
      </dgm:prSet>
      <dgm:spPr/>
    </dgm:pt>
    <dgm:pt modelId="{CD20801A-76A5-4770-9B9A-4F2724DA4A26}" type="pres">
      <dgm:prSet presAssocID="{B24D9F2D-FDB3-455D-BD24-F5776BBD5EFC}" presName="sibTrans" presStyleCnt="0"/>
      <dgm:spPr/>
    </dgm:pt>
    <dgm:pt modelId="{BFC91BDB-BD76-4A05-BDB3-7C4E16504A86}" type="pres">
      <dgm:prSet presAssocID="{E70D60F8-844F-4227-90CC-AADE9A60ECB6}" presName="compNode" presStyleCnt="0"/>
      <dgm:spPr/>
    </dgm:pt>
    <dgm:pt modelId="{26EB0808-BEA6-4F6D-BDDA-5605AE4DD5F7}" type="pres">
      <dgm:prSet presAssocID="{E70D60F8-844F-4227-90CC-AADE9A60ECB6}" presName="iconBgRect" presStyleLbl="bgShp" presStyleIdx="3" presStyleCnt="4"/>
      <dgm:spPr/>
    </dgm:pt>
    <dgm:pt modelId="{0176076F-7D5B-4B2E-AE86-3894C1B80893}" type="pres">
      <dgm:prSet presAssocID="{E70D60F8-844F-4227-90CC-AADE9A60ECB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EE8A34A-A4D4-4102-AB7B-F5CC971E85DA}" type="pres">
      <dgm:prSet presAssocID="{E70D60F8-844F-4227-90CC-AADE9A60ECB6}" presName="spaceRect" presStyleCnt="0"/>
      <dgm:spPr/>
    </dgm:pt>
    <dgm:pt modelId="{F8049D77-3B85-480B-97E3-2EA6B9F5622F}" type="pres">
      <dgm:prSet presAssocID="{E70D60F8-844F-4227-90CC-AADE9A60ECB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7D8EE54-B748-442B-8C80-AF7311125929}" srcId="{194FCD51-F39C-43A6-A1AC-D324F4AEF43A}" destId="{5A1EACF3-44F1-41AD-A5E3-2F0A40726833}" srcOrd="1" destOrd="0" parTransId="{46FABC22-2D62-48B6-8F8E-7A58D6F03459}" sibTransId="{423A1D4A-3522-4D38-9CA5-E5EB69401486}"/>
    <dgm:cxn modelId="{8399CF71-19E8-48B3-867D-183A21C8B452}" srcId="{194FCD51-F39C-43A6-A1AC-D324F4AEF43A}" destId="{922D9644-01BE-494C-A66A-4EFE952BCA52}" srcOrd="0" destOrd="0" parTransId="{6F490058-F7D2-48E4-AEBB-9FF4A3731358}" sibTransId="{7E069F90-582A-41FE-B947-FB93DD7A6C26}"/>
    <dgm:cxn modelId="{A0378A81-54D3-BC49-B476-B6437998FEA7}" type="presOf" srcId="{80C41E45-2935-4885-B06A-5877A417B18A}" destId="{706E22AF-A606-4821-9FF2-1D2A9EFAD591}" srcOrd="0" destOrd="0" presId="urn:microsoft.com/office/officeart/2018/5/layout/IconCircleLabelList"/>
    <dgm:cxn modelId="{1CE9DC83-3CA9-48BF-965F-71E16E90C637}" srcId="{194FCD51-F39C-43A6-A1AC-D324F4AEF43A}" destId="{E70D60F8-844F-4227-90CC-AADE9A60ECB6}" srcOrd="3" destOrd="0" parTransId="{CC2E441B-D3EA-40C3-943E-52FC58FDC284}" sibTransId="{BF4612DB-846E-4050-826F-8E6777AF5A01}"/>
    <dgm:cxn modelId="{A43422D4-873C-7449-9470-319209E7FC12}" type="presOf" srcId="{5A1EACF3-44F1-41AD-A5E3-2F0A40726833}" destId="{F6F031BC-A088-44AE-BC06-4E0D36D5F480}" srcOrd="0" destOrd="0" presId="urn:microsoft.com/office/officeart/2018/5/layout/IconCircleLabelList"/>
    <dgm:cxn modelId="{52C1FDD7-293E-8548-AA26-A6CE3802349D}" type="presOf" srcId="{E70D60F8-844F-4227-90CC-AADE9A60ECB6}" destId="{F8049D77-3B85-480B-97E3-2EA6B9F5622F}" srcOrd="0" destOrd="0" presId="urn:microsoft.com/office/officeart/2018/5/layout/IconCircleLabelList"/>
    <dgm:cxn modelId="{B4AA6CDA-18FE-4352-B4ED-28A8D73E3DA5}" srcId="{194FCD51-F39C-43A6-A1AC-D324F4AEF43A}" destId="{80C41E45-2935-4885-B06A-5877A417B18A}" srcOrd="2" destOrd="0" parTransId="{48B38087-BA49-415B-9BE1-32F759ADF22A}" sibTransId="{B24D9F2D-FDB3-455D-BD24-F5776BBD5EFC}"/>
    <dgm:cxn modelId="{FE8886F4-9037-F241-B25B-76F0F13A156A}" type="presOf" srcId="{922D9644-01BE-494C-A66A-4EFE952BCA52}" destId="{C12D67F4-BA2A-438B-8C99-069BF87B4F95}" srcOrd="0" destOrd="0" presId="urn:microsoft.com/office/officeart/2018/5/layout/IconCircleLabelList"/>
    <dgm:cxn modelId="{372F0EFD-2580-3847-B8A1-76608C19A8CB}" type="presOf" srcId="{194FCD51-F39C-43A6-A1AC-D324F4AEF43A}" destId="{DACAF081-80C3-4122-B4CC-DB5C8B1AB24D}" srcOrd="0" destOrd="0" presId="urn:microsoft.com/office/officeart/2018/5/layout/IconCircleLabelList"/>
    <dgm:cxn modelId="{E7A4A40B-DA46-284A-B028-A5172F59EFBA}" type="presParOf" srcId="{DACAF081-80C3-4122-B4CC-DB5C8B1AB24D}" destId="{DF72C7B3-CA6C-463E-AF19-937B354AE2F6}" srcOrd="0" destOrd="0" presId="urn:microsoft.com/office/officeart/2018/5/layout/IconCircleLabelList"/>
    <dgm:cxn modelId="{8C5BC309-C48D-F64D-844E-F8D4C6C4FA06}" type="presParOf" srcId="{DF72C7B3-CA6C-463E-AF19-937B354AE2F6}" destId="{7AC06C7B-10C6-462D-96C3-653035DE4E4A}" srcOrd="0" destOrd="0" presId="urn:microsoft.com/office/officeart/2018/5/layout/IconCircleLabelList"/>
    <dgm:cxn modelId="{887992E2-31FB-094D-9A8D-143ED364094D}" type="presParOf" srcId="{DF72C7B3-CA6C-463E-AF19-937B354AE2F6}" destId="{0DAD5338-8B2D-43F8-BD0B-C0371E7A7DE0}" srcOrd="1" destOrd="0" presId="urn:microsoft.com/office/officeart/2018/5/layout/IconCircleLabelList"/>
    <dgm:cxn modelId="{AAC9A5E6-BEC4-6148-AE71-7A5F43414DDF}" type="presParOf" srcId="{DF72C7B3-CA6C-463E-AF19-937B354AE2F6}" destId="{3EDF70F5-5D6F-4582-BC26-C01CDE06A8A3}" srcOrd="2" destOrd="0" presId="urn:microsoft.com/office/officeart/2018/5/layout/IconCircleLabelList"/>
    <dgm:cxn modelId="{6D93F837-7F51-3D47-88FA-21C90797733E}" type="presParOf" srcId="{DF72C7B3-CA6C-463E-AF19-937B354AE2F6}" destId="{C12D67F4-BA2A-438B-8C99-069BF87B4F95}" srcOrd="3" destOrd="0" presId="urn:microsoft.com/office/officeart/2018/5/layout/IconCircleLabelList"/>
    <dgm:cxn modelId="{DFBA597F-9093-9C40-92E9-4BAD1B09ADE4}" type="presParOf" srcId="{DACAF081-80C3-4122-B4CC-DB5C8B1AB24D}" destId="{AF2260B3-C3C9-4ADF-9DF6-A35834CC87C1}" srcOrd="1" destOrd="0" presId="urn:microsoft.com/office/officeart/2018/5/layout/IconCircleLabelList"/>
    <dgm:cxn modelId="{06AF28C0-838C-A74C-9E61-696E4392D786}" type="presParOf" srcId="{DACAF081-80C3-4122-B4CC-DB5C8B1AB24D}" destId="{C422AA4B-4993-4549-82CE-E72CFD879686}" srcOrd="2" destOrd="0" presId="urn:microsoft.com/office/officeart/2018/5/layout/IconCircleLabelList"/>
    <dgm:cxn modelId="{7662BD7D-91EB-BC4F-8318-8BC73BC7F1A3}" type="presParOf" srcId="{C422AA4B-4993-4549-82CE-E72CFD879686}" destId="{7A14540F-9F07-4464-BAFA-6EA81EBF95EC}" srcOrd="0" destOrd="0" presId="urn:microsoft.com/office/officeart/2018/5/layout/IconCircleLabelList"/>
    <dgm:cxn modelId="{FC2822AB-A256-804F-B5A5-04EB371DD5C6}" type="presParOf" srcId="{C422AA4B-4993-4549-82CE-E72CFD879686}" destId="{51D79E44-5DC6-47A0-9807-ACF454C40B43}" srcOrd="1" destOrd="0" presId="urn:microsoft.com/office/officeart/2018/5/layout/IconCircleLabelList"/>
    <dgm:cxn modelId="{0E9DDC32-8B43-E54D-AE2B-7DD85866F491}" type="presParOf" srcId="{C422AA4B-4993-4549-82CE-E72CFD879686}" destId="{B430C046-2265-4A10-A465-59CC9686DABD}" srcOrd="2" destOrd="0" presId="urn:microsoft.com/office/officeart/2018/5/layout/IconCircleLabelList"/>
    <dgm:cxn modelId="{C62D546F-538C-2247-B0DC-7BED9E4ADEB6}" type="presParOf" srcId="{C422AA4B-4993-4549-82CE-E72CFD879686}" destId="{F6F031BC-A088-44AE-BC06-4E0D36D5F480}" srcOrd="3" destOrd="0" presId="urn:microsoft.com/office/officeart/2018/5/layout/IconCircleLabelList"/>
    <dgm:cxn modelId="{E7CBF838-215A-934E-B633-EDD63711FAEE}" type="presParOf" srcId="{DACAF081-80C3-4122-B4CC-DB5C8B1AB24D}" destId="{DBBDCD13-E062-4CEC-8607-D13C1D5CF593}" srcOrd="3" destOrd="0" presId="urn:microsoft.com/office/officeart/2018/5/layout/IconCircleLabelList"/>
    <dgm:cxn modelId="{208B34C1-A749-AC4F-A6EA-CC9C482872EB}" type="presParOf" srcId="{DACAF081-80C3-4122-B4CC-DB5C8B1AB24D}" destId="{06DF838D-C95B-4189-AF4C-CEA16629DDDD}" srcOrd="4" destOrd="0" presId="urn:microsoft.com/office/officeart/2018/5/layout/IconCircleLabelList"/>
    <dgm:cxn modelId="{6F9A3FCA-9296-634D-AA83-C78F64D08B5E}" type="presParOf" srcId="{06DF838D-C95B-4189-AF4C-CEA16629DDDD}" destId="{4F87B42B-11F5-4856-806D-2F7EB2311765}" srcOrd="0" destOrd="0" presId="urn:microsoft.com/office/officeart/2018/5/layout/IconCircleLabelList"/>
    <dgm:cxn modelId="{4BC3EE06-5701-B645-A4DC-0A5AD35CA069}" type="presParOf" srcId="{06DF838D-C95B-4189-AF4C-CEA16629DDDD}" destId="{A28A9A12-625F-46EC-B9A6-55B307BB5640}" srcOrd="1" destOrd="0" presId="urn:microsoft.com/office/officeart/2018/5/layout/IconCircleLabelList"/>
    <dgm:cxn modelId="{ABC7538A-89A1-E04E-BBA6-656A5E323602}" type="presParOf" srcId="{06DF838D-C95B-4189-AF4C-CEA16629DDDD}" destId="{083C1CC8-86B0-4AC5-8EEA-FD0A814BD07B}" srcOrd="2" destOrd="0" presId="urn:microsoft.com/office/officeart/2018/5/layout/IconCircleLabelList"/>
    <dgm:cxn modelId="{A1B83AE2-6B4E-BC4D-8144-266C4BA22D6C}" type="presParOf" srcId="{06DF838D-C95B-4189-AF4C-CEA16629DDDD}" destId="{706E22AF-A606-4821-9FF2-1D2A9EFAD591}" srcOrd="3" destOrd="0" presId="urn:microsoft.com/office/officeart/2018/5/layout/IconCircleLabelList"/>
    <dgm:cxn modelId="{90D7601D-2864-1849-B396-A2EBD316D580}" type="presParOf" srcId="{DACAF081-80C3-4122-B4CC-DB5C8B1AB24D}" destId="{CD20801A-76A5-4770-9B9A-4F2724DA4A26}" srcOrd="5" destOrd="0" presId="urn:microsoft.com/office/officeart/2018/5/layout/IconCircleLabelList"/>
    <dgm:cxn modelId="{7B902CF3-A8EE-2E44-906B-2FE892E80B5B}" type="presParOf" srcId="{DACAF081-80C3-4122-B4CC-DB5C8B1AB24D}" destId="{BFC91BDB-BD76-4A05-BDB3-7C4E16504A86}" srcOrd="6" destOrd="0" presId="urn:microsoft.com/office/officeart/2018/5/layout/IconCircleLabelList"/>
    <dgm:cxn modelId="{E31A8217-B2B6-D548-8231-FFE3349C4BED}" type="presParOf" srcId="{BFC91BDB-BD76-4A05-BDB3-7C4E16504A86}" destId="{26EB0808-BEA6-4F6D-BDDA-5605AE4DD5F7}" srcOrd="0" destOrd="0" presId="urn:microsoft.com/office/officeart/2018/5/layout/IconCircleLabelList"/>
    <dgm:cxn modelId="{E8CBF4D5-B31A-EF41-AB38-89345E22C03C}" type="presParOf" srcId="{BFC91BDB-BD76-4A05-BDB3-7C4E16504A86}" destId="{0176076F-7D5B-4B2E-AE86-3894C1B80893}" srcOrd="1" destOrd="0" presId="urn:microsoft.com/office/officeart/2018/5/layout/IconCircleLabelList"/>
    <dgm:cxn modelId="{441CCE38-BC0C-6047-ACAE-FFE6BE7B88B3}" type="presParOf" srcId="{BFC91BDB-BD76-4A05-BDB3-7C4E16504A86}" destId="{9EE8A34A-A4D4-4102-AB7B-F5CC971E85DA}" srcOrd="2" destOrd="0" presId="urn:microsoft.com/office/officeart/2018/5/layout/IconCircleLabelList"/>
    <dgm:cxn modelId="{665D47CB-59F4-884C-AC4A-0D1BB2C38BBF}" type="presParOf" srcId="{BFC91BDB-BD76-4A05-BDB3-7C4E16504A86}" destId="{F8049D77-3B85-480B-97E3-2EA6B9F5622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F6FD9B-3A4D-4E5A-98A5-3B9BD3A1765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91405F8-5CBC-404B-A763-71AC9BA9E0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Plot more events to Time Series from VisionZero to better visualize how the trend is changing</a:t>
          </a:r>
        </a:p>
      </dgm:t>
    </dgm:pt>
    <dgm:pt modelId="{54FD6F29-68E7-4EE7-AAA0-E19A9A879D4F}" type="parTrans" cxnId="{72757E66-6E25-4761-B61F-894F272D6B89}">
      <dgm:prSet/>
      <dgm:spPr/>
      <dgm:t>
        <a:bodyPr/>
        <a:lstStyle/>
        <a:p>
          <a:endParaRPr lang="en-US"/>
        </a:p>
      </dgm:t>
    </dgm:pt>
    <dgm:pt modelId="{07B1D24D-5A66-4812-AEBE-75639D2F09C5}" type="sibTrans" cxnId="{72757E66-6E25-4761-B61F-894F272D6B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7E08758-4002-43DD-ADB3-9358AC678F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Incorporate 2019 data</a:t>
          </a:r>
        </a:p>
      </dgm:t>
    </dgm:pt>
    <dgm:pt modelId="{EEBCB8DD-81C4-48CB-B228-68CD03D81553}" type="parTrans" cxnId="{A3C86DDF-4254-4863-BBBA-EEA487723784}">
      <dgm:prSet/>
      <dgm:spPr/>
      <dgm:t>
        <a:bodyPr/>
        <a:lstStyle/>
        <a:p>
          <a:endParaRPr lang="en-US"/>
        </a:p>
      </dgm:t>
    </dgm:pt>
    <dgm:pt modelId="{1109074A-AAD6-42DE-97D7-32AE23451713}" type="sibTrans" cxnId="{A3C86DDF-4254-4863-BBBA-EEA4877237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3298EC-22DF-4AD3-BE89-677CDA92C8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More Feature Engineering to create better predictors </a:t>
          </a:r>
        </a:p>
      </dgm:t>
    </dgm:pt>
    <dgm:pt modelId="{08E17DD6-BF00-4C1A-80C8-10ED029F57A1}" type="parTrans" cxnId="{83B59319-32CA-4753-B4DF-0766F009A02D}">
      <dgm:prSet/>
      <dgm:spPr/>
      <dgm:t>
        <a:bodyPr/>
        <a:lstStyle/>
        <a:p>
          <a:endParaRPr lang="en-US"/>
        </a:p>
      </dgm:t>
    </dgm:pt>
    <dgm:pt modelId="{291DF59F-4EA4-4E9C-9DEE-6C13EDEEA3CC}" type="sibTrans" cxnId="{83B59319-32CA-4753-B4DF-0766F009A0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1ACD885-A953-40CF-9927-F89BDE0CA25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Map fatal accidents</a:t>
          </a:r>
        </a:p>
      </dgm:t>
    </dgm:pt>
    <dgm:pt modelId="{AABDC74A-8305-44C5-AC27-B77A3573E1DC}" type="parTrans" cxnId="{06B5ED5B-3781-46AE-8053-C44F8A58108B}">
      <dgm:prSet/>
      <dgm:spPr/>
      <dgm:t>
        <a:bodyPr/>
        <a:lstStyle/>
        <a:p>
          <a:endParaRPr lang="en-US"/>
        </a:p>
      </dgm:t>
    </dgm:pt>
    <dgm:pt modelId="{22B7EB76-66E1-41A7-A6DB-35EDCF536D3C}" type="sibTrans" cxnId="{06B5ED5B-3781-46AE-8053-C44F8A58108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1D335D8-7EED-49BE-B9D5-87DCAD94BF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Iterate AdaBoost output through better performing algorithms to improve Type II errors.</a:t>
          </a:r>
        </a:p>
      </dgm:t>
    </dgm:pt>
    <dgm:pt modelId="{ACDF995D-C2D2-40A1-86DE-0DB2DC0FBDE8}" type="parTrans" cxnId="{C866797C-971E-4064-82CD-D8C04DA1375D}">
      <dgm:prSet/>
      <dgm:spPr/>
      <dgm:t>
        <a:bodyPr/>
        <a:lstStyle/>
        <a:p>
          <a:endParaRPr lang="en-US"/>
        </a:p>
      </dgm:t>
    </dgm:pt>
    <dgm:pt modelId="{A7F84A66-7337-4295-B146-88404FDFF933}" type="sibTrans" cxnId="{C866797C-971E-4064-82CD-D8C04DA1375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E2536C5-3070-2043-B468-9EB3ACFA89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Commuter Survival Prediction Tool</a:t>
          </a:r>
        </a:p>
      </dgm:t>
    </dgm:pt>
    <dgm:pt modelId="{8B2CDDC4-1333-CC41-B895-8676800E8488}" type="parTrans" cxnId="{7867AB00-4A5D-744F-AAAC-19E63845C747}">
      <dgm:prSet/>
      <dgm:spPr/>
      <dgm:t>
        <a:bodyPr/>
        <a:lstStyle/>
        <a:p>
          <a:endParaRPr lang="en-US"/>
        </a:p>
      </dgm:t>
    </dgm:pt>
    <dgm:pt modelId="{52F83A31-F518-8C49-B838-001443AB2031}" type="sibTrans" cxnId="{7867AB00-4A5D-744F-AAAC-19E63845C747}">
      <dgm:prSet/>
      <dgm:spPr/>
      <dgm:t>
        <a:bodyPr/>
        <a:lstStyle/>
        <a:p>
          <a:endParaRPr lang="en-US"/>
        </a:p>
      </dgm:t>
    </dgm:pt>
    <dgm:pt modelId="{C3DB05B5-3149-4819-89D3-A970596FCCC8}" type="pres">
      <dgm:prSet presAssocID="{5DF6FD9B-3A4D-4E5A-98A5-3B9BD3A1765D}" presName="root" presStyleCnt="0">
        <dgm:presLayoutVars>
          <dgm:dir/>
          <dgm:resizeHandles val="exact"/>
        </dgm:presLayoutVars>
      </dgm:prSet>
      <dgm:spPr/>
    </dgm:pt>
    <dgm:pt modelId="{327CB5B1-3A22-471D-AF5D-910F8D139C4B}" type="pres">
      <dgm:prSet presAssocID="{5DF6FD9B-3A4D-4E5A-98A5-3B9BD3A1765D}" presName="container" presStyleCnt="0">
        <dgm:presLayoutVars>
          <dgm:dir/>
          <dgm:resizeHandles val="exact"/>
        </dgm:presLayoutVars>
      </dgm:prSet>
      <dgm:spPr/>
    </dgm:pt>
    <dgm:pt modelId="{2748E408-06C2-4775-9B8B-04E8970EE04E}" type="pres">
      <dgm:prSet presAssocID="{E91405F8-5CBC-404B-A763-71AC9BA9E01B}" presName="compNode" presStyleCnt="0"/>
      <dgm:spPr/>
    </dgm:pt>
    <dgm:pt modelId="{6694F725-8D02-47C1-8864-2772D216B608}" type="pres">
      <dgm:prSet presAssocID="{E91405F8-5CBC-404B-A763-71AC9BA9E01B}" presName="iconBgRect" presStyleLbl="bgShp" presStyleIdx="0" presStyleCnt="6"/>
      <dgm:spPr/>
    </dgm:pt>
    <dgm:pt modelId="{2B27B99E-2DA1-4145-8D24-AA3FEC815A43}" type="pres">
      <dgm:prSet presAssocID="{E91405F8-5CBC-404B-A763-71AC9BA9E01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ze"/>
        </a:ext>
      </dgm:extLst>
    </dgm:pt>
    <dgm:pt modelId="{8E10F92E-B767-45D1-AF79-3D2AD29A81B7}" type="pres">
      <dgm:prSet presAssocID="{E91405F8-5CBC-404B-A763-71AC9BA9E01B}" presName="spaceRect" presStyleCnt="0"/>
      <dgm:spPr/>
    </dgm:pt>
    <dgm:pt modelId="{BA69E700-383F-435F-9F96-0F13431CEEFE}" type="pres">
      <dgm:prSet presAssocID="{E91405F8-5CBC-404B-A763-71AC9BA9E01B}" presName="textRect" presStyleLbl="revTx" presStyleIdx="0" presStyleCnt="6">
        <dgm:presLayoutVars>
          <dgm:chMax val="1"/>
          <dgm:chPref val="1"/>
        </dgm:presLayoutVars>
      </dgm:prSet>
      <dgm:spPr/>
    </dgm:pt>
    <dgm:pt modelId="{7665D83F-64CE-4816-BE7B-5A3E51F309D0}" type="pres">
      <dgm:prSet presAssocID="{07B1D24D-5A66-4812-AEBE-75639D2F09C5}" presName="sibTrans" presStyleLbl="sibTrans2D1" presStyleIdx="0" presStyleCnt="0"/>
      <dgm:spPr/>
    </dgm:pt>
    <dgm:pt modelId="{47B57838-B5C1-45F4-B561-2F1F79A76772}" type="pres">
      <dgm:prSet presAssocID="{47E08758-4002-43DD-ADB3-9358AC678F90}" presName="compNode" presStyleCnt="0"/>
      <dgm:spPr/>
    </dgm:pt>
    <dgm:pt modelId="{6700A431-7A28-46DD-84BD-70DECC76052B}" type="pres">
      <dgm:prSet presAssocID="{47E08758-4002-43DD-ADB3-9358AC678F90}" presName="iconBgRect" presStyleLbl="bgShp" presStyleIdx="1" presStyleCnt="6"/>
      <dgm:spPr/>
    </dgm:pt>
    <dgm:pt modelId="{A2489772-1DC1-4C6A-AA9E-28E6CDB6B44E}" type="pres">
      <dgm:prSet presAssocID="{47E08758-4002-43DD-ADB3-9358AC678F9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BB3B017-A426-454A-8B6C-F6D25D96DE1A}" type="pres">
      <dgm:prSet presAssocID="{47E08758-4002-43DD-ADB3-9358AC678F90}" presName="spaceRect" presStyleCnt="0"/>
      <dgm:spPr/>
    </dgm:pt>
    <dgm:pt modelId="{B5318469-D3B2-40A3-BCEF-B544ADB87BA8}" type="pres">
      <dgm:prSet presAssocID="{47E08758-4002-43DD-ADB3-9358AC678F90}" presName="textRect" presStyleLbl="revTx" presStyleIdx="1" presStyleCnt="6">
        <dgm:presLayoutVars>
          <dgm:chMax val="1"/>
          <dgm:chPref val="1"/>
        </dgm:presLayoutVars>
      </dgm:prSet>
      <dgm:spPr/>
    </dgm:pt>
    <dgm:pt modelId="{A51E374C-4EDF-437E-B3D6-42AD0C260263}" type="pres">
      <dgm:prSet presAssocID="{1109074A-AAD6-42DE-97D7-32AE23451713}" presName="sibTrans" presStyleLbl="sibTrans2D1" presStyleIdx="0" presStyleCnt="0"/>
      <dgm:spPr/>
    </dgm:pt>
    <dgm:pt modelId="{C34583EA-DE83-458A-B32D-4DD566E85A78}" type="pres">
      <dgm:prSet presAssocID="{483298EC-22DF-4AD3-BE89-677CDA92C822}" presName="compNode" presStyleCnt="0"/>
      <dgm:spPr/>
    </dgm:pt>
    <dgm:pt modelId="{5BD04706-BE90-4987-A923-0725983B5858}" type="pres">
      <dgm:prSet presAssocID="{483298EC-22DF-4AD3-BE89-677CDA92C822}" presName="iconBgRect" presStyleLbl="bgShp" presStyleIdx="2" presStyleCnt="6"/>
      <dgm:spPr/>
    </dgm:pt>
    <dgm:pt modelId="{E05E7FE1-49D2-4F21-AB72-D647718E7A28}" type="pres">
      <dgm:prSet presAssocID="{483298EC-22DF-4AD3-BE89-677CDA92C82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0F75291-8851-4CAC-9B15-F74307720B82}" type="pres">
      <dgm:prSet presAssocID="{483298EC-22DF-4AD3-BE89-677CDA92C822}" presName="spaceRect" presStyleCnt="0"/>
      <dgm:spPr/>
    </dgm:pt>
    <dgm:pt modelId="{C3DB3D58-B545-4CA3-BCB0-CA012A7B96D0}" type="pres">
      <dgm:prSet presAssocID="{483298EC-22DF-4AD3-BE89-677CDA92C822}" presName="textRect" presStyleLbl="revTx" presStyleIdx="2" presStyleCnt="6">
        <dgm:presLayoutVars>
          <dgm:chMax val="1"/>
          <dgm:chPref val="1"/>
        </dgm:presLayoutVars>
      </dgm:prSet>
      <dgm:spPr/>
    </dgm:pt>
    <dgm:pt modelId="{A7C1C6DF-C91B-4E7D-9247-EEEE2028CC79}" type="pres">
      <dgm:prSet presAssocID="{291DF59F-4EA4-4E9C-9DEE-6C13EDEEA3CC}" presName="sibTrans" presStyleLbl="sibTrans2D1" presStyleIdx="0" presStyleCnt="0"/>
      <dgm:spPr/>
    </dgm:pt>
    <dgm:pt modelId="{A933F595-BB82-49CB-A8C2-9D3BCD22E06F}" type="pres">
      <dgm:prSet presAssocID="{41ACD885-A953-40CF-9927-F89BDE0CA25B}" presName="compNode" presStyleCnt="0"/>
      <dgm:spPr/>
    </dgm:pt>
    <dgm:pt modelId="{AF6CF031-263E-4DA3-A1A2-A7CEA6ADBE35}" type="pres">
      <dgm:prSet presAssocID="{41ACD885-A953-40CF-9927-F89BDE0CA25B}" presName="iconBgRect" presStyleLbl="bgShp" presStyleIdx="3" presStyleCnt="6"/>
      <dgm:spPr/>
    </dgm:pt>
    <dgm:pt modelId="{3812DD9E-3395-4210-ABE8-2521317D8741}" type="pres">
      <dgm:prSet presAssocID="{41ACD885-A953-40CF-9927-F89BDE0CA25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46ACB906-C514-4B41-BCE0-A6DA2FB72D36}" type="pres">
      <dgm:prSet presAssocID="{41ACD885-A953-40CF-9927-F89BDE0CA25B}" presName="spaceRect" presStyleCnt="0"/>
      <dgm:spPr/>
    </dgm:pt>
    <dgm:pt modelId="{B3A0DA3A-5922-4B75-8509-E5AD661B8B07}" type="pres">
      <dgm:prSet presAssocID="{41ACD885-A953-40CF-9927-F89BDE0CA25B}" presName="textRect" presStyleLbl="revTx" presStyleIdx="3" presStyleCnt="6">
        <dgm:presLayoutVars>
          <dgm:chMax val="1"/>
          <dgm:chPref val="1"/>
        </dgm:presLayoutVars>
      </dgm:prSet>
      <dgm:spPr/>
    </dgm:pt>
    <dgm:pt modelId="{8DD1FC0F-EED2-43C9-8E49-226A6F406CAB}" type="pres">
      <dgm:prSet presAssocID="{22B7EB76-66E1-41A7-A6DB-35EDCF536D3C}" presName="sibTrans" presStyleLbl="sibTrans2D1" presStyleIdx="0" presStyleCnt="0"/>
      <dgm:spPr/>
    </dgm:pt>
    <dgm:pt modelId="{4D8E8FE1-5DF5-4651-8E4A-DEF8988E9A40}" type="pres">
      <dgm:prSet presAssocID="{F1D335D8-7EED-49BE-B9D5-87DCAD94BFB9}" presName="compNode" presStyleCnt="0"/>
      <dgm:spPr/>
    </dgm:pt>
    <dgm:pt modelId="{D485EFE9-AA23-497A-97F1-A3D81BE3FC87}" type="pres">
      <dgm:prSet presAssocID="{F1D335D8-7EED-49BE-B9D5-87DCAD94BFB9}" presName="iconBgRect" presStyleLbl="bgShp" presStyleIdx="4" presStyleCnt="6"/>
      <dgm:spPr/>
    </dgm:pt>
    <dgm:pt modelId="{A5BBDF51-79C0-4925-BCA7-0ABEDC9F91F8}" type="pres">
      <dgm:prSet presAssocID="{F1D335D8-7EED-49BE-B9D5-87DCAD94BFB9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E9E995F-EE45-42D7-A9FC-9CAB70C8C8AA}" type="pres">
      <dgm:prSet presAssocID="{F1D335D8-7EED-49BE-B9D5-87DCAD94BFB9}" presName="spaceRect" presStyleCnt="0"/>
      <dgm:spPr/>
    </dgm:pt>
    <dgm:pt modelId="{4F6BAE58-74C6-4030-831B-04218DC020CE}" type="pres">
      <dgm:prSet presAssocID="{F1D335D8-7EED-49BE-B9D5-87DCAD94BFB9}" presName="textRect" presStyleLbl="revTx" presStyleIdx="4" presStyleCnt="6">
        <dgm:presLayoutVars>
          <dgm:chMax val="1"/>
          <dgm:chPref val="1"/>
        </dgm:presLayoutVars>
      </dgm:prSet>
      <dgm:spPr/>
    </dgm:pt>
    <dgm:pt modelId="{DC874C17-1214-481F-80EC-D70A3D41385D}" type="pres">
      <dgm:prSet presAssocID="{A7F84A66-7337-4295-B146-88404FDFF933}" presName="sibTrans" presStyleLbl="sibTrans2D1" presStyleIdx="0" presStyleCnt="0"/>
      <dgm:spPr/>
    </dgm:pt>
    <dgm:pt modelId="{6D17C10B-6FE9-4867-A1BF-6F5ACF9254BC}" type="pres">
      <dgm:prSet presAssocID="{4E2536C5-3070-2043-B468-9EB3ACFA89A5}" presName="compNode" presStyleCnt="0"/>
      <dgm:spPr/>
    </dgm:pt>
    <dgm:pt modelId="{9D7283B7-3D09-4D69-A42B-1BAAFC7BC1BA}" type="pres">
      <dgm:prSet presAssocID="{4E2536C5-3070-2043-B468-9EB3ACFA89A5}" presName="iconBgRect" presStyleLbl="bgShp" presStyleIdx="5" presStyleCnt="6"/>
      <dgm:spPr/>
    </dgm:pt>
    <dgm:pt modelId="{90E2EA95-A043-4B75-9A5B-D2F3D97971EF}" type="pres">
      <dgm:prSet presAssocID="{4E2536C5-3070-2043-B468-9EB3ACFA89A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743949B-450C-42B8-85BC-8D3002BC9947}" type="pres">
      <dgm:prSet presAssocID="{4E2536C5-3070-2043-B468-9EB3ACFA89A5}" presName="spaceRect" presStyleCnt="0"/>
      <dgm:spPr/>
    </dgm:pt>
    <dgm:pt modelId="{01816375-D5B2-4D87-998B-A29D3160806F}" type="pres">
      <dgm:prSet presAssocID="{4E2536C5-3070-2043-B468-9EB3ACFA89A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67AB00-4A5D-744F-AAAC-19E63845C747}" srcId="{5DF6FD9B-3A4D-4E5A-98A5-3B9BD3A1765D}" destId="{4E2536C5-3070-2043-B468-9EB3ACFA89A5}" srcOrd="5" destOrd="0" parTransId="{8B2CDDC4-1333-CC41-B895-8676800E8488}" sibTransId="{52F83A31-F518-8C49-B838-001443AB2031}"/>
    <dgm:cxn modelId="{73455715-13E4-2342-A585-3066E37DE447}" type="presOf" srcId="{A7F84A66-7337-4295-B146-88404FDFF933}" destId="{DC874C17-1214-481F-80EC-D70A3D41385D}" srcOrd="0" destOrd="0" presId="urn:microsoft.com/office/officeart/2018/2/layout/IconCircleList"/>
    <dgm:cxn modelId="{83B59319-32CA-4753-B4DF-0766F009A02D}" srcId="{5DF6FD9B-3A4D-4E5A-98A5-3B9BD3A1765D}" destId="{483298EC-22DF-4AD3-BE89-677CDA92C822}" srcOrd="2" destOrd="0" parTransId="{08E17DD6-BF00-4C1A-80C8-10ED029F57A1}" sibTransId="{291DF59F-4EA4-4E9C-9DEE-6C13EDEEA3CC}"/>
    <dgm:cxn modelId="{B283E53E-8D2F-7446-BF82-CF53CA21A330}" type="presOf" srcId="{41ACD885-A953-40CF-9927-F89BDE0CA25B}" destId="{B3A0DA3A-5922-4B75-8509-E5AD661B8B07}" srcOrd="0" destOrd="0" presId="urn:microsoft.com/office/officeart/2018/2/layout/IconCircleList"/>
    <dgm:cxn modelId="{AFF8D049-7ECD-EE47-B2CF-C45F34E27E25}" type="presOf" srcId="{291DF59F-4EA4-4E9C-9DEE-6C13EDEEA3CC}" destId="{A7C1C6DF-C91B-4E7D-9247-EEEE2028CC79}" srcOrd="0" destOrd="0" presId="urn:microsoft.com/office/officeart/2018/2/layout/IconCircleList"/>
    <dgm:cxn modelId="{A9F4B24B-A078-0C4A-9711-66107BF72D40}" type="presOf" srcId="{5DF6FD9B-3A4D-4E5A-98A5-3B9BD3A1765D}" destId="{C3DB05B5-3149-4819-89D3-A970596FCCC8}" srcOrd="0" destOrd="0" presId="urn:microsoft.com/office/officeart/2018/2/layout/IconCircleList"/>
    <dgm:cxn modelId="{06B5ED5B-3781-46AE-8053-C44F8A58108B}" srcId="{5DF6FD9B-3A4D-4E5A-98A5-3B9BD3A1765D}" destId="{41ACD885-A953-40CF-9927-F89BDE0CA25B}" srcOrd="3" destOrd="0" parTransId="{AABDC74A-8305-44C5-AC27-B77A3573E1DC}" sibTransId="{22B7EB76-66E1-41A7-A6DB-35EDCF536D3C}"/>
    <dgm:cxn modelId="{972BBE63-F66A-2C48-8542-D3BD34BFBFCA}" type="presOf" srcId="{483298EC-22DF-4AD3-BE89-677CDA92C822}" destId="{C3DB3D58-B545-4CA3-BCB0-CA012A7B96D0}" srcOrd="0" destOrd="0" presId="urn:microsoft.com/office/officeart/2018/2/layout/IconCircleList"/>
    <dgm:cxn modelId="{72757E66-6E25-4761-B61F-894F272D6B89}" srcId="{5DF6FD9B-3A4D-4E5A-98A5-3B9BD3A1765D}" destId="{E91405F8-5CBC-404B-A763-71AC9BA9E01B}" srcOrd="0" destOrd="0" parTransId="{54FD6F29-68E7-4EE7-AAA0-E19A9A879D4F}" sibTransId="{07B1D24D-5A66-4812-AEBE-75639D2F09C5}"/>
    <dgm:cxn modelId="{C866797C-971E-4064-82CD-D8C04DA1375D}" srcId="{5DF6FD9B-3A4D-4E5A-98A5-3B9BD3A1765D}" destId="{F1D335D8-7EED-49BE-B9D5-87DCAD94BFB9}" srcOrd="4" destOrd="0" parTransId="{ACDF995D-C2D2-40A1-86DE-0DB2DC0FBDE8}" sibTransId="{A7F84A66-7337-4295-B146-88404FDFF933}"/>
    <dgm:cxn modelId="{E790DE7E-A019-FF47-924A-0497DB8489D6}" type="presOf" srcId="{F1D335D8-7EED-49BE-B9D5-87DCAD94BFB9}" destId="{4F6BAE58-74C6-4030-831B-04218DC020CE}" srcOrd="0" destOrd="0" presId="urn:microsoft.com/office/officeart/2018/2/layout/IconCircleList"/>
    <dgm:cxn modelId="{50C76C97-3264-CB40-921A-EDAD57CCF4E3}" type="presOf" srcId="{1109074A-AAD6-42DE-97D7-32AE23451713}" destId="{A51E374C-4EDF-437E-B3D6-42AD0C260263}" srcOrd="0" destOrd="0" presId="urn:microsoft.com/office/officeart/2018/2/layout/IconCircleList"/>
    <dgm:cxn modelId="{D879EC9C-D95B-1B47-BA54-C5DF2888A21D}" type="presOf" srcId="{07B1D24D-5A66-4812-AEBE-75639D2F09C5}" destId="{7665D83F-64CE-4816-BE7B-5A3E51F309D0}" srcOrd="0" destOrd="0" presId="urn:microsoft.com/office/officeart/2018/2/layout/IconCircleList"/>
    <dgm:cxn modelId="{CB7217AC-4DC8-424F-8AA7-665C8DB872DF}" type="presOf" srcId="{E91405F8-5CBC-404B-A763-71AC9BA9E01B}" destId="{BA69E700-383F-435F-9F96-0F13431CEEFE}" srcOrd="0" destOrd="0" presId="urn:microsoft.com/office/officeart/2018/2/layout/IconCircleList"/>
    <dgm:cxn modelId="{A3C86DDF-4254-4863-BBBA-EEA487723784}" srcId="{5DF6FD9B-3A4D-4E5A-98A5-3B9BD3A1765D}" destId="{47E08758-4002-43DD-ADB3-9358AC678F90}" srcOrd="1" destOrd="0" parTransId="{EEBCB8DD-81C4-48CB-B228-68CD03D81553}" sibTransId="{1109074A-AAD6-42DE-97D7-32AE23451713}"/>
    <dgm:cxn modelId="{3C1FCCE8-0CD1-334F-B394-1A9EE81408D0}" type="presOf" srcId="{47E08758-4002-43DD-ADB3-9358AC678F90}" destId="{B5318469-D3B2-40A3-BCEF-B544ADB87BA8}" srcOrd="0" destOrd="0" presId="urn:microsoft.com/office/officeart/2018/2/layout/IconCircleList"/>
    <dgm:cxn modelId="{8FF7EEED-6058-3B46-BAD0-5246C3C9D3E5}" type="presOf" srcId="{22B7EB76-66E1-41A7-A6DB-35EDCF536D3C}" destId="{8DD1FC0F-EED2-43C9-8E49-226A6F406CAB}" srcOrd="0" destOrd="0" presId="urn:microsoft.com/office/officeart/2018/2/layout/IconCircleList"/>
    <dgm:cxn modelId="{E43571F5-BD01-E840-BCC5-E54E2970E0D8}" type="presOf" srcId="{4E2536C5-3070-2043-B468-9EB3ACFA89A5}" destId="{01816375-D5B2-4D87-998B-A29D3160806F}" srcOrd="0" destOrd="0" presId="urn:microsoft.com/office/officeart/2018/2/layout/IconCircleList"/>
    <dgm:cxn modelId="{954604BE-CE56-0440-901F-46735F0DA1EA}" type="presParOf" srcId="{C3DB05B5-3149-4819-89D3-A970596FCCC8}" destId="{327CB5B1-3A22-471D-AF5D-910F8D139C4B}" srcOrd="0" destOrd="0" presId="urn:microsoft.com/office/officeart/2018/2/layout/IconCircleList"/>
    <dgm:cxn modelId="{A216BC36-0FF8-6042-A8F0-D0E6F75EAF35}" type="presParOf" srcId="{327CB5B1-3A22-471D-AF5D-910F8D139C4B}" destId="{2748E408-06C2-4775-9B8B-04E8970EE04E}" srcOrd="0" destOrd="0" presId="urn:microsoft.com/office/officeart/2018/2/layout/IconCircleList"/>
    <dgm:cxn modelId="{AB5E4A9C-9C7F-E64F-8FDE-8BF20B8CD450}" type="presParOf" srcId="{2748E408-06C2-4775-9B8B-04E8970EE04E}" destId="{6694F725-8D02-47C1-8864-2772D216B608}" srcOrd="0" destOrd="0" presId="urn:microsoft.com/office/officeart/2018/2/layout/IconCircleList"/>
    <dgm:cxn modelId="{9B15A7E7-4A9D-9543-A7B0-1D2ACBACCC95}" type="presParOf" srcId="{2748E408-06C2-4775-9B8B-04E8970EE04E}" destId="{2B27B99E-2DA1-4145-8D24-AA3FEC815A43}" srcOrd="1" destOrd="0" presId="urn:microsoft.com/office/officeart/2018/2/layout/IconCircleList"/>
    <dgm:cxn modelId="{BD87D90D-7932-1547-B2DF-805AA87E5A89}" type="presParOf" srcId="{2748E408-06C2-4775-9B8B-04E8970EE04E}" destId="{8E10F92E-B767-45D1-AF79-3D2AD29A81B7}" srcOrd="2" destOrd="0" presId="urn:microsoft.com/office/officeart/2018/2/layout/IconCircleList"/>
    <dgm:cxn modelId="{2873DD0A-A62E-A64C-83F4-E0E758FAD29A}" type="presParOf" srcId="{2748E408-06C2-4775-9B8B-04E8970EE04E}" destId="{BA69E700-383F-435F-9F96-0F13431CEEFE}" srcOrd="3" destOrd="0" presId="urn:microsoft.com/office/officeart/2018/2/layout/IconCircleList"/>
    <dgm:cxn modelId="{B670DA3F-3A3E-1C40-9C05-8496B4E5FDC5}" type="presParOf" srcId="{327CB5B1-3A22-471D-AF5D-910F8D139C4B}" destId="{7665D83F-64CE-4816-BE7B-5A3E51F309D0}" srcOrd="1" destOrd="0" presId="urn:microsoft.com/office/officeart/2018/2/layout/IconCircleList"/>
    <dgm:cxn modelId="{56061FB1-FC89-3447-B544-29A4C7C03A25}" type="presParOf" srcId="{327CB5B1-3A22-471D-AF5D-910F8D139C4B}" destId="{47B57838-B5C1-45F4-B561-2F1F79A76772}" srcOrd="2" destOrd="0" presId="urn:microsoft.com/office/officeart/2018/2/layout/IconCircleList"/>
    <dgm:cxn modelId="{63C960C1-BDB4-D24F-9165-34B1F7E9023D}" type="presParOf" srcId="{47B57838-B5C1-45F4-B561-2F1F79A76772}" destId="{6700A431-7A28-46DD-84BD-70DECC76052B}" srcOrd="0" destOrd="0" presId="urn:microsoft.com/office/officeart/2018/2/layout/IconCircleList"/>
    <dgm:cxn modelId="{EF0B9CC8-DAF4-1647-BC8A-5C2F82320213}" type="presParOf" srcId="{47B57838-B5C1-45F4-B561-2F1F79A76772}" destId="{A2489772-1DC1-4C6A-AA9E-28E6CDB6B44E}" srcOrd="1" destOrd="0" presId="urn:microsoft.com/office/officeart/2018/2/layout/IconCircleList"/>
    <dgm:cxn modelId="{3360F01F-5C39-3245-829F-95381F59796B}" type="presParOf" srcId="{47B57838-B5C1-45F4-B561-2F1F79A76772}" destId="{8BB3B017-A426-454A-8B6C-F6D25D96DE1A}" srcOrd="2" destOrd="0" presId="urn:microsoft.com/office/officeart/2018/2/layout/IconCircleList"/>
    <dgm:cxn modelId="{C6CD73EE-0DA1-1040-97AA-46861134320E}" type="presParOf" srcId="{47B57838-B5C1-45F4-B561-2F1F79A76772}" destId="{B5318469-D3B2-40A3-BCEF-B544ADB87BA8}" srcOrd="3" destOrd="0" presId="urn:microsoft.com/office/officeart/2018/2/layout/IconCircleList"/>
    <dgm:cxn modelId="{231AD705-6E48-4242-B362-FB91BBD9C48F}" type="presParOf" srcId="{327CB5B1-3A22-471D-AF5D-910F8D139C4B}" destId="{A51E374C-4EDF-437E-B3D6-42AD0C260263}" srcOrd="3" destOrd="0" presId="urn:microsoft.com/office/officeart/2018/2/layout/IconCircleList"/>
    <dgm:cxn modelId="{BC164E7A-5B3B-4548-AF19-70F63FCD37B9}" type="presParOf" srcId="{327CB5B1-3A22-471D-AF5D-910F8D139C4B}" destId="{C34583EA-DE83-458A-B32D-4DD566E85A78}" srcOrd="4" destOrd="0" presId="urn:microsoft.com/office/officeart/2018/2/layout/IconCircleList"/>
    <dgm:cxn modelId="{2E517911-3D96-504B-8A6F-367FF5D4CBB4}" type="presParOf" srcId="{C34583EA-DE83-458A-B32D-4DD566E85A78}" destId="{5BD04706-BE90-4987-A923-0725983B5858}" srcOrd="0" destOrd="0" presId="urn:microsoft.com/office/officeart/2018/2/layout/IconCircleList"/>
    <dgm:cxn modelId="{A291E40C-F1F5-C04C-9C7E-69F8EFF3CA0E}" type="presParOf" srcId="{C34583EA-DE83-458A-B32D-4DD566E85A78}" destId="{E05E7FE1-49D2-4F21-AB72-D647718E7A28}" srcOrd="1" destOrd="0" presId="urn:microsoft.com/office/officeart/2018/2/layout/IconCircleList"/>
    <dgm:cxn modelId="{90D5CD33-829F-5F49-9553-60D404C24AB1}" type="presParOf" srcId="{C34583EA-DE83-458A-B32D-4DD566E85A78}" destId="{60F75291-8851-4CAC-9B15-F74307720B82}" srcOrd="2" destOrd="0" presId="urn:microsoft.com/office/officeart/2018/2/layout/IconCircleList"/>
    <dgm:cxn modelId="{D8B1DF26-2C6A-FF4D-9E99-29546DFFD164}" type="presParOf" srcId="{C34583EA-DE83-458A-B32D-4DD566E85A78}" destId="{C3DB3D58-B545-4CA3-BCB0-CA012A7B96D0}" srcOrd="3" destOrd="0" presId="urn:microsoft.com/office/officeart/2018/2/layout/IconCircleList"/>
    <dgm:cxn modelId="{A84939EC-7BF6-6044-8BB0-EF68F3177FF0}" type="presParOf" srcId="{327CB5B1-3A22-471D-AF5D-910F8D139C4B}" destId="{A7C1C6DF-C91B-4E7D-9247-EEEE2028CC79}" srcOrd="5" destOrd="0" presId="urn:microsoft.com/office/officeart/2018/2/layout/IconCircleList"/>
    <dgm:cxn modelId="{C98E6156-1F4D-EC44-9CB7-6F7E37CAF27E}" type="presParOf" srcId="{327CB5B1-3A22-471D-AF5D-910F8D139C4B}" destId="{A933F595-BB82-49CB-A8C2-9D3BCD22E06F}" srcOrd="6" destOrd="0" presId="urn:microsoft.com/office/officeart/2018/2/layout/IconCircleList"/>
    <dgm:cxn modelId="{AC53DBC2-145D-9947-A5B0-F60003EA1E1E}" type="presParOf" srcId="{A933F595-BB82-49CB-A8C2-9D3BCD22E06F}" destId="{AF6CF031-263E-4DA3-A1A2-A7CEA6ADBE35}" srcOrd="0" destOrd="0" presId="urn:microsoft.com/office/officeart/2018/2/layout/IconCircleList"/>
    <dgm:cxn modelId="{1A37729C-914C-164C-BE7A-B1F88057AE3F}" type="presParOf" srcId="{A933F595-BB82-49CB-A8C2-9D3BCD22E06F}" destId="{3812DD9E-3395-4210-ABE8-2521317D8741}" srcOrd="1" destOrd="0" presId="urn:microsoft.com/office/officeart/2018/2/layout/IconCircleList"/>
    <dgm:cxn modelId="{4D115544-C729-804E-A1E4-D3B88D8F7335}" type="presParOf" srcId="{A933F595-BB82-49CB-A8C2-9D3BCD22E06F}" destId="{46ACB906-C514-4B41-BCE0-A6DA2FB72D36}" srcOrd="2" destOrd="0" presId="urn:microsoft.com/office/officeart/2018/2/layout/IconCircleList"/>
    <dgm:cxn modelId="{C88D00F7-03E5-944A-B7CC-B08CBFE8F43A}" type="presParOf" srcId="{A933F595-BB82-49CB-A8C2-9D3BCD22E06F}" destId="{B3A0DA3A-5922-4B75-8509-E5AD661B8B07}" srcOrd="3" destOrd="0" presId="urn:microsoft.com/office/officeart/2018/2/layout/IconCircleList"/>
    <dgm:cxn modelId="{CBFFD46A-F725-DE43-8C5F-97B79430F1D9}" type="presParOf" srcId="{327CB5B1-3A22-471D-AF5D-910F8D139C4B}" destId="{8DD1FC0F-EED2-43C9-8E49-226A6F406CAB}" srcOrd="7" destOrd="0" presId="urn:microsoft.com/office/officeart/2018/2/layout/IconCircleList"/>
    <dgm:cxn modelId="{EBDAB472-0141-F840-86B1-C1C47430A21F}" type="presParOf" srcId="{327CB5B1-3A22-471D-AF5D-910F8D139C4B}" destId="{4D8E8FE1-5DF5-4651-8E4A-DEF8988E9A40}" srcOrd="8" destOrd="0" presId="urn:microsoft.com/office/officeart/2018/2/layout/IconCircleList"/>
    <dgm:cxn modelId="{5BED5D3D-C253-664E-8189-67E826DD5788}" type="presParOf" srcId="{4D8E8FE1-5DF5-4651-8E4A-DEF8988E9A40}" destId="{D485EFE9-AA23-497A-97F1-A3D81BE3FC87}" srcOrd="0" destOrd="0" presId="urn:microsoft.com/office/officeart/2018/2/layout/IconCircleList"/>
    <dgm:cxn modelId="{AAB1DD5A-B816-494D-97F7-5E70E0310E2D}" type="presParOf" srcId="{4D8E8FE1-5DF5-4651-8E4A-DEF8988E9A40}" destId="{A5BBDF51-79C0-4925-BCA7-0ABEDC9F91F8}" srcOrd="1" destOrd="0" presId="urn:microsoft.com/office/officeart/2018/2/layout/IconCircleList"/>
    <dgm:cxn modelId="{5F49DBB1-252D-E84E-BC3A-6A1FA9D2AFAA}" type="presParOf" srcId="{4D8E8FE1-5DF5-4651-8E4A-DEF8988E9A40}" destId="{3E9E995F-EE45-42D7-A9FC-9CAB70C8C8AA}" srcOrd="2" destOrd="0" presId="urn:microsoft.com/office/officeart/2018/2/layout/IconCircleList"/>
    <dgm:cxn modelId="{E0E90B1B-A851-3341-83F2-60D72D67F56E}" type="presParOf" srcId="{4D8E8FE1-5DF5-4651-8E4A-DEF8988E9A40}" destId="{4F6BAE58-74C6-4030-831B-04218DC020CE}" srcOrd="3" destOrd="0" presId="urn:microsoft.com/office/officeart/2018/2/layout/IconCircleList"/>
    <dgm:cxn modelId="{474EC3E4-16DC-D04D-97E7-DDA294D12ECE}" type="presParOf" srcId="{327CB5B1-3A22-471D-AF5D-910F8D139C4B}" destId="{DC874C17-1214-481F-80EC-D70A3D41385D}" srcOrd="9" destOrd="0" presId="urn:microsoft.com/office/officeart/2018/2/layout/IconCircleList"/>
    <dgm:cxn modelId="{C65C6F0B-F443-DF4F-9D28-36A10FE9709A}" type="presParOf" srcId="{327CB5B1-3A22-471D-AF5D-910F8D139C4B}" destId="{6D17C10B-6FE9-4867-A1BF-6F5ACF9254BC}" srcOrd="10" destOrd="0" presId="urn:microsoft.com/office/officeart/2018/2/layout/IconCircleList"/>
    <dgm:cxn modelId="{2DC646BF-3191-924E-BE0E-1082AD36934B}" type="presParOf" srcId="{6D17C10B-6FE9-4867-A1BF-6F5ACF9254BC}" destId="{9D7283B7-3D09-4D69-A42B-1BAAFC7BC1BA}" srcOrd="0" destOrd="0" presId="urn:microsoft.com/office/officeart/2018/2/layout/IconCircleList"/>
    <dgm:cxn modelId="{B4D81909-BEEA-3147-B09B-78FBAE15F093}" type="presParOf" srcId="{6D17C10B-6FE9-4867-A1BF-6F5ACF9254BC}" destId="{90E2EA95-A043-4B75-9A5B-D2F3D97971EF}" srcOrd="1" destOrd="0" presId="urn:microsoft.com/office/officeart/2018/2/layout/IconCircleList"/>
    <dgm:cxn modelId="{36ACF01C-9B66-854E-B911-72FB9675C7E9}" type="presParOf" srcId="{6D17C10B-6FE9-4867-A1BF-6F5ACF9254BC}" destId="{4743949B-450C-42B8-85BC-8D3002BC9947}" srcOrd="2" destOrd="0" presId="urn:microsoft.com/office/officeart/2018/2/layout/IconCircleList"/>
    <dgm:cxn modelId="{E3F4253D-F705-5447-B893-AFCCC4891676}" type="presParOf" srcId="{6D17C10B-6FE9-4867-A1BF-6F5ACF9254BC}" destId="{01816375-D5B2-4D87-998B-A29D3160806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1AE57-401D-EB44-A5C2-7493E1829753}">
      <dsp:nvSpPr>
        <dsp:cNvPr id="0" name=""/>
        <dsp:cNvSpPr/>
      </dsp:nvSpPr>
      <dsp:spPr>
        <a:xfrm>
          <a:off x="0" y="1947"/>
          <a:ext cx="4412954" cy="128565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Approximately 3,500 people die in traffic related crashes each year on Texas roads.  </a:t>
          </a:r>
        </a:p>
      </dsp:txBody>
      <dsp:txXfrm>
        <a:off x="62761" y="64708"/>
        <a:ext cx="4287432" cy="1160134"/>
      </dsp:txXfrm>
    </dsp:sp>
    <dsp:sp modelId="{6CE17D07-FCC1-2B41-82CC-244F25CE9FE2}">
      <dsp:nvSpPr>
        <dsp:cNvPr id="0" name=""/>
        <dsp:cNvSpPr/>
      </dsp:nvSpPr>
      <dsp:spPr>
        <a:xfrm rot="5400000">
          <a:off x="2489477" y="581190"/>
          <a:ext cx="1028525" cy="2827049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 an accident, what are the predictors of a fatality?</a:t>
          </a:r>
        </a:p>
      </dsp:txBody>
      <dsp:txXfrm rot="-5400000">
        <a:off x="1590215" y="1530660"/>
        <a:ext cx="2776841" cy="928109"/>
      </dsp:txXfrm>
    </dsp:sp>
    <dsp:sp modelId="{3B0F3437-FF5B-124F-8943-2AC5C52A04B3}">
      <dsp:nvSpPr>
        <dsp:cNvPr id="0" name=""/>
        <dsp:cNvSpPr/>
      </dsp:nvSpPr>
      <dsp:spPr>
        <a:xfrm>
          <a:off x="0" y="1351887"/>
          <a:ext cx="1590215" cy="128565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Identify the predictors of vehicle crashes</a:t>
          </a:r>
        </a:p>
      </dsp:txBody>
      <dsp:txXfrm>
        <a:off x="62761" y="1414648"/>
        <a:ext cx="1464693" cy="1160134"/>
      </dsp:txXfrm>
    </dsp:sp>
    <dsp:sp modelId="{0A101433-3350-E447-99B7-8A0141C8BBCC}">
      <dsp:nvSpPr>
        <dsp:cNvPr id="0" name=""/>
        <dsp:cNvSpPr/>
      </dsp:nvSpPr>
      <dsp:spPr>
        <a:xfrm rot="5400000">
          <a:off x="2489477" y="1931129"/>
          <a:ext cx="1028525" cy="2827049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Avoid fatal conditions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Improve road structures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Take preventative measures</a:t>
          </a:r>
        </a:p>
      </dsp:txBody>
      <dsp:txXfrm rot="-5400000">
        <a:off x="1590215" y="2880599"/>
        <a:ext cx="2776841" cy="928109"/>
      </dsp:txXfrm>
    </dsp:sp>
    <dsp:sp modelId="{E663F7F2-33DC-A549-8F16-074D3E558BE3}">
      <dsp:nvSpPr>
        <dsp:cNvPr id="0" name=""/>
        <dsp:cNvSpPr/>
      </dsp:nvSpPr>
      <dsp:spPr>
        <a:xfrm>
          <a:off x="0" y="2701826"/>
          <a:ext cx="1590215" cy="128565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Leading to Prevention</a:t>
          </a:r>
        </a:p>
      </dsp:txBody>
      <dsp:txXfrm>
        <a:off x="62761" y="2764587"/>
        <a:ext cx="1464693" cy="1160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4601D-5D13-4EBE-9558-4AD01A64843E}">
      <dsp:nvSpPr>
        <dsp:cNvPr id="0" name=""/>
        <dsp:cNvSpPr/>
      </dsp:nvSpPr>
      <dsp:spPr>
        <a:xfrm>
          <a:off x="0" y="486"/>
          <a:ext cx="4417265" cy="113955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17CCB-97F9-4A66-80AE-E2D681CCCBB5}">
      <dsp:nvSpPr>
        <dsp:cNvPr id="0" name=""/>
        <dsp:cNvSpPr/>
      </dsp:nvSpPr>
      <dsp:spPr>
        <a:xfrm>
          <a:off x="344716" y="256887"/>
          <a:ext cx="626757" cy="6267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39734-FA92-49C2-8C5D-4646D3FD7140}">
      <dsp:nvSpPr>
        <dsp:cNvPr id="0" name=""/>
        <dsp:cNvSpPr/>
      </dsp:nvSpPr>
      <dsp:spPr>
        <a:xfrm>
          <a:off x="1316190" y="486"/>
          <a:ext cx="3101074" cy="1139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3" tIns="120603" rIns="120603" bIns="1206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VisionZero</a:t>
          </a:r>
          <a:r>
            <a:rPr lang="en-US" sz="2500" kern="1200" dirty="0"/>
            <a:t> by 2025</a:t>
          </a:r>
        </a:p>
      </dsp:txBody>
      <dsp:txXfrm>
        <a:off x="1316190" y="486"/>
        <a:ext cx="3101074" cy="1139559"/>
      </dsp:txXfrm>
    </dsp:sp>
    <dsp:sp modelId="{EFD3319F-8374-4B7C-9276-7C37F12AC635}">
      <dsp:nvSpPr>
        <dsp:cNvPr id="0" name=""/>
        <dsp:cNvSpPr/>
      </dsp:nvSpPr>
      <dsp:spPr>
        <a:xfrm>
          <a:off x="0" y="1424935"/>
          <a:ext cx="4417265" cy="113955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2E886-C0FF-423E-9ADB-A7B1239F594B}">
      <dsp:nvSpPr>
        <dsp:cNvPr id="0" name=""/>
        <dsp:cNvSpPr/>
      </dsp:nvSpPr>
      <dsp:spPr>
        <a:xfrm>
          <a:off x="344716" y="1681336"/>
          <a:ext cx="626757" cy="6267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10CB9-2086-47C2-BE99-AF0057B03AA2}">
      <dsp:nvSpPr>
        <dsp:cNvPr id="0" name=""/>
        <dsp:cNvSpPr/>
      </dsp:nvSpPr>
      <dsp:spPr>
        <a:xfrm>
          <a:off x="1316190" y="1424935"/>
          <a:ext cx="3101074" cy="1139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3" tIns="120603" rIns="120603" bIns="1206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No Texting While Driving Law</a:t>
          </a:r>
        </a:p>
      </dsp:txBody>
      <dsp:txXfrm>
        <a:off x="1316190" y="1424935"/>
        <a:ext cx="3101074" cy="1139559"/>
      </dsp:txXfrm>
    </dsp:sp>
    <dsp:sp modelId="{69D43DEE-4CA9-4B49-BB6A-A400CAC2B867}">
      <dsp:nvSpPr>
        <dsp:cNvPr id="0" name=""/>
        <dsp:cNvSpPr/>
      </dsp:nvSpPr>
      <dsp:spPr>
        <a:xfrm>
          <a:off x="0" y="2849384"/>
          <a:ext cx="4417265" cy="113955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01A08-2AA5-4D7D-BB56-130773FB12DD}">
      <dsp:nvSpPr>
        <dsp:cNvPr id="0" name=""/>
        <dsp:cNvSpPr/>
      </dsp:nvSpPr>
      <dsp:spPr>
        <a:xfrm>
          <a:off x="344716" y="3105785"/>
          <a:ext cx="626757" cy="6267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631DA-EEB8-4967-91B9-566BF39C4F3D}">
      <dsp:nvSpPr>
        <dsp:cNvPr id="0" name=""/>
        <dsp:cNvSpPr/>
      </dsp:nvSpPr>
      <dsp:spPr>
        <a:xfrm>
          <a:off x="1316190" y="2849384"/>
          <a:ext cx="3101074" cy="1139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03" tIns="120603" rIns="120603" bIns="1206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Rideshare</a:t>
          </a:r>
        </a:p>
      </dsp:txBody>
      <dsp:txXfrm>
        <a:off x="1316190" y="2849384"/>
        <a:ext cx="3101074" cy="11395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09275-68A6-9845-9B27-3873D91C0938}">
      <dsp:nvSpPr>
        <dsp:cNvPr id="0" name=""/>
        <dsp:cNvSpPr/>
      </dsp:nvSpPr>
      <dsp:spPr>
        <a:xfrm>
          <a:off x="7150" y="397637"/>
          <a:ext cx="3465806" cy="1039742"/>
        </a:xfrm>
        <a:prstGeom prst="chevron">
          <a:avLst>
            <a:gd name="adj" fmla="val 3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379" tIns="128379" rIns="128379" bIns="12837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Imbalance</a:t>
          </a:r>
        </a:p>
      </dsp:txBody>
      <dsp:txXfrm>
        <a:off x="319073" y="397637"/>
        <a:ext cx="2841960" cy="1039742"/>
      </dsp:txXfrm>
    </dsp:sp>
    <dsp:sp modelId="{1556CC79-61EC-1540-A744-0A7A9AF9E29C}">
      <dsp:nvSpPr>
        <dsp:cNvPr id="0" name=""/>
        <dsp:cNvSpPr/>
      </dsp:nvSpPr>
      <dsp:spPr>
        <a:xfrm>
          <a:off x="7150" y="1437379"/>
          <a:ext cx="3153884" cy="157530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27" tIns="249227" rIns="249227" bIns="498454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 statistical classification problems like this one, it is common to have an imbalance of data values.  In the test dataset, there are 180 times more non - fatal than fatal accidents!</a:t>
          </a:r>
        </a:p>
      </dsp:txBody>
      <dsp:txXfrm>
        <a:off x="7150" y="1437379"/>
        <a:ext cx="3153884" cy="1575307"/>
      </dsp:txXfrm>
    </dsp:sp>
    <dsp:sp modelId="{7EB2ABE4-2C0A-FA45-AB8D-1B52B509D58A}">
      <dsp:nvSpPr>
        <dsp:cNvPr id="0" name=""/>
        <dsp:cNvSpPr/>
      </dsp:nvSpPr>
      <dsp:spPr>
        <a:xfrm>
          <a:off x="3438434" y="397637"/>
          <a:ext cx="3465806" cy="1039742"/>
        </a:xfrm>
        <a:prstGeom prst="chevron">
          <a:avLst>
            <a:gd name="adj" fmla="val 30000"/>
          </a:avLst>
        </a:prstGeom>
        <a:solidFill>
          <a:schemeClr val="accent5">
            <a:hueOff val="8735693"/>
            <a:satOff val="-45639"/>
            <a:lumOff val="10784"/>
            <a:alphaOff val="0"/>
          </a:schemeClr>
        </a:solidFill>
        <a:ln w="15875" cap="flat" cmpd="sng" algn="ctr">
          <a:solidFill>
            <a:schemeClr val="accent5">
              <a:hueOff val="8735693"/>
              <a:satOff val="-45639"/>
              <a:lumOff val="10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379" tIns="128379" rIns="128379" bIns="12837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 Selection for Model</a:t>
          </a:r>
        </a:p>
      </dsp:txBody>
      <dsp:txXfrm>
        <a:off x="3750357" y="397637"/>
        <a:ext cx="2841960" cy="1039742"/>
      </dsp:txXfrm>
    </dsp:sp>
    <dsp:sp modelId="{0D1DC52A-4026-FF4B-83FD-68D8B689F2E9}">
      <dsp:nvSpPr>
        <dsp:cNvPr id="0" name=""/>
        <dsp:cNvSpPr/>
      </dsp:nvSpPr>
      <dsp:spPr>
        <a:xfrm>
          <a:off x="3438434" y="1437379"/>
          <a:ext cx="3153884" cy="1575307"/>
        </a:xfrm>
        <a:prstGeom prst="rect">
          <a:avLst/>
        </a:prstGeom>
        <a:solidFill>
          <a:schemeClr val="accent5">
            <a:tint val="40000"/>
            <a:alpha val="90000"/>
            <a:hueOff val="9311502"/>
            <a:satOff val="-39654"/>
            <a:lumOff val="432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9311502"/>
              <a:satOff val="-39654"/>
              <a:lumOff val="4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9227" tIns="249227" rIns="249227" bIns="498454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 chose to select data fields that are independent of crashes (ex. it is a Holiday).  I want to create a predictor of crashes, not the root cause of a crash (ex. an animal in the road).</a:t>
          </a:r>
          <a:br>
            <a:rPr lang="en-US" sz="1100" kern="1200" dirty="0"/>
          </a:br>
          <a:endParaRPr lang="en-US" sz="1100" kern="1200" dirty="0"/>
        </a:p>
      </dsp:txBody>
      <dsp:txXfrm>
        <a:off x="3438434" y="1437379"/>
        <a:ext cx="3153884" cy="15753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E5888-4474-F74A-ACA6-4C09DFA46EEB}">
      <dsp:nvSpPr>
        <dsp:cNvPr id="0" name=""/>
        <dsp:cNvSpPr/>
      </dsp:nvSpPr>
      <dsp:spPr>
        <a:xfrm>
          <a:off x="0" y="488745"/>
          <a:ext cx="5070015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City had a larger effect on fatal crashes than anticipated.</a:t>
          </a:r>
        </a:p>
      </dsp:txBody>
      <dsp:txXfrm>
        <a:off x="37696" y="526441"/>
        <a:ext cx="4994623" cy="696808"/>
      </dsp:txXfrm>
    </dsp:sp>
    <dsp:sp modelId="{311779EC-6200-6640-9F0D-A14954089BD7}">
      <dsp:nvSpPr>
        <dsp:cNvPr id="0" name=""/>
        <dsp:cNvSpPr/>
      </dsp:nvSpPr>
      <dsp:spPr>
        <a:xfrm>
          <a:off x="0" y="1318546"/>
          <a:ext cx="5070015" cy="77220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Severely windy days or sand/mud covering the roadway or increased Fatality.</a:t>
          </a:r>
        </a:p>
      </dsp:txBody>
      <dsp:txXfrm>
        <a:off x="37696" y="1356242"/>
        <a:ext cx="4994623" cy="696808"/>
      </dsp:txXfrm>
    </dsp:sp>
    <dsp:sp modelId="{ADC1D984-A1DC-4146-BD67-7CA0F907C0AB}">
      <dsp:nvSpPr>
        <dsp:cNvPr id="0" name=""/>
        <dsp:cNvSpPr/>
      </dsp:nvSpPr>
      <dsp:spPr>
        <a:xfrm>
          <a:off x="0" y="2148346"/>
          <a:ext cx="5070015" cy="77220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Speed Limits, Snow and Smaller Roads decreased Fatality.</a:t>
          </a:r>
        </a:p>
      </dsp:txBody>
      <dsp:txXfrm>
        <a:off x="37696" y="2186042"/>
        <a:ext cx="4994623" cy="696808"/>
      </dsp:txXfrm>
    </dsp:sp>
    <dsp:sp modelId="{81CF89D2-7791-1742-9ECF-C376568F61C5}">
      <dsp:nvSpPr>
        <dsp:cNvPr id="0" name=""/>
        <dsp:cNvSpPr/>
      </dsp:nvSpPr>
      <dsp:spPr>
        <a:xfrm>
          <a:off x="0" y="2978146"/>
          <a:ext cx="5070015" cy="7722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Optimized for reducing False Negative (Type II) errors.</a:t>
          </a:r>
        </a:p>
      </dsp:txBody>
      <dsp:txXfrm>
        <a:off x="37696" y="3015842"/>
        <a:ext cx="4994623" cy="696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C06C7B-10C6-462D-96C3-653035DE4E4A}">
      <dsp:nvSpPr>
        <dsp:cNvPr id="0" name=""/>
        <dsp:cNvSpPr/>
      </dsp:nvSpPr>
      <dsp:spPr>
        <a:xfrm>
          <a:off x="865698" y="1004"/>
          <a:ext cx="917859" cy="9178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D5338-8B2D-43F8-BD0B-C0371E7A7DE0}">
      <dsp:nvSpPr>
        <dsp:cNvPr id="0" name=""/>
        <dsp:cNvSpPr/>
      </dsp:nvSpPr>
      <dsp:spPr>
        <a:xfrm>
          <a:off x="1061308" y="196613"/>
          <a:ext cx="526640" cy="5266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D67F4-BA2A-438B-8C99-069BF87B4F95}">
      <dsp:nvSpPr>
        <dsp:cNvPr id="0" name=""/>
        <dsp:cNvSpPr/>
      </dsp:nvSpPr>
      <dsp:spPr>
        <a:xfrm>
          <a:off x="572284" y="1204754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Predicted values followed the test set of data</a:t>
          </a:r>
        </a:p>
      </dsp:txBody>
      <dsp:txXfrm>
        <a:off x="572284" y="1204754"/>
        <a:ext cx="1504687" cy="601875"/>
      </dsp:txXfrm>
    </dsp:sp>
    <dsp:sp modelId="{7A14540F-9F07-4464-BAFA-6EA81EBF95EC}">
      <dsp:nvSpPr>
        <dsp:cNvPr id="0" name=""/>
        <dsp:cNvSpPr/>
      </dsp:nvSpPr>
      <dsp:spPr>
        <a:xfrm>
          <a:off x="2633706" y="1004"/>
          <a:ext cx="917859" cy="9178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79E44-5DC6-47A0-9807-ACF454C40B43}">
      <dsp:nvSpPr>
        <dsp:cNvPr id="0" name=""/>
        <dsp:cNvSpPr/>
      </dsp:nvSpPr>
      <dsp:spPr>
        <a:xfrm>
          <a:off x="2829316" y="196613"/>
          <a:ext cx="526640" cy="5266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031BC-A088-44AE-BC06-4E0D36D5F480}">
      <dsp:nvSpPr>
        <dsp:cNvPr id="0" name=""/>
        <dsp:cNvSpPr/>
      </dsp:nvSpPr>
      <dsp:spPr>
        <a:xfrm>
          <a:off x="2340292" y="1204754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 positive trend is present.</a:t>
          </a:r>
        </a:p>
      </dsp:txBody>
      <dsp:txXfrm>
        <a:off x="2340292" y="1204754"/>
        <a:ext cx="1504687" cy="601875"/>
      </dsp:txXfrm>
    </dsp:sp>
    <dsp:sp modelId="{4F87B42B-11F5-4856-806D-2F7EB2311765}">
      <dsp:nvSpPr>
        <dsp:cNvPr id="0" name=""/>
        <dsp:cNvSpPr/>
      </dsp:nvSpPr>
      <dsp:spPr>
        <a:xfrm>
          <a:off x="865698" y="2182801"/>
          <a:ext cx="917859" cy="9178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8A9A12-625F-46EC-B9A6-55B307BB5640}">
      <dsp:nvSpPr>
        <dsp:cNvPr id="0" name=""/>
        <dsp:cNvSpPr/>
      </dsp:nvSpPr>
      <dsp:spPr>
        <a:xfrm>
          <a:off x="1061308" y="2378410"/>
          <a:ext cx="526640" cy="5266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E22AF-A606-4821-9FF2-1D2A9EFAD591}">
      <dsp:nvSpPr>
        <dsp:cNvPr id="0" name=""/>
        <dsp:cNvSpPr/>
      </dsp:nvSpPr>
      <dsp:spPr>
        <a:xfrm>
          <a:off x="572284" y="338655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The trend may be slowing</a:t>
          </a:r>
        </a:p>
      </dsp:txBody>
      <dsp:txXfrm>
        <a:off x="572284" y="3386551"/>
        <a:ext cx="1504687" cy="601875"/>
      </dsp:txXfrm>
    </dsp:sp>
    <dsp:sp modelId="{26EB0808-BEA6-4F6D-BDDA-5605AE4DD5F7}">
      <dsp:nvSpPr>
        <dsp:cNvPr id="0" name=""/>
        <dsp:cNvSpPr/>
      </dsp:nvSpPr>
      <dsp:spPr>
        <a:xfrm>
          <a:off x="2633706" y="2182801"/>
          <a:ext cx="917859" cy="91785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6076F-7D5B-4B2E-AE86-3894C1B80893}">
      <dsp:nvSpPr>
        <dsp:cNvPr id="0" name=""/>
        <dsp:cNvSpPr/>
      </dsp:nvSpPr>
      <dsp:spPr>
        <a:xfrm>
          <a:off x="2829316" y="2378410"/>
          <a:ext cx="526640" cy="5266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049D77-3B85-480B-97E3-2EA6B9F5622F}">
      <dsp:nvSpPr>
        <dsp:cNvPr id="0" name=""/>
        <dsp:cNvSpPr/>
      </dsp:nvSpPr>
      <dsp:spPr>
        <a:xfrm>
          <a:off x="2340292" y="3386551"/>
          <a:ext cx="1504687" cy="601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Fatal accidents are seasonal, on a 4 month cycle.</a:t>
          </a:r>
        </a:p>
      </dsp:txBody>
      <dsp:txXfrm>
        <a:off x="2340292" y="3386551"/>
        <a:ext cx="1504687" cy="6018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4F725-8D02-47C1-8864-2772D216B608}">
      <dsp:nvSpPr>
        <dsp:cNvPr id="0" name=""/>
        <dsp:cNvSpPr/>
      </dsp:nvSpPr>
      <dsp:spPr>
        <a:xfrm>
          <a:off x="629899" y="49531"/>
          <a:ext cx="724904" cy="724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27B99E-2DA1-4145-8D24-AA3FEC815A43}">
      <dsp:nvSpPr>
        <dsp:cNvPr id="0" name=""/>
        <dsp:cNvSpPr/>
      </dsp:nvSpPr>
      <dsp:spPr>
        <a:xfrm>
          <a:off x="782129" y="201761"/>
          <a:ext cx="420444" cy="420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69E700-383F-435F-9F96-0F13431CEEFE}">
      <dsp:nvSpPr>
        <dsp:cNvPr id="0" name=""/>
        <dsp:cNvSpPr/>
      </dsp:nvSpPr>
      <dsp:spPr>
        <a:xfrm>
          <a:off x="1510140" y="49531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Plot more events to Time Series from VisionZero to better visualize how the trend is changing</a:t>
          </a:r>
        </a:p>
      </dsp:txBody>
      <dsp:txXfrm>
        <a:off x="1510140" y="49531"/>
        <a:ext cx="1708703" cy="724904"/>
      </dsp:txXfrm>
    </dsp:sp>
    <dsp:sp modelId="{6700A431-7A28-46DD-84BD-70DECC76052B}">
      <dsp:nvSpPr>
        <dsp:cNvPr id="0" name=""/>
        <dsp:cNvSpPr/>
      </dsp:nvSpPr>
      <dsp:spPr>
        <a:xfrm>
          <a:off x="3516573" y="49531"/>
          <a:ext cx="724904" cy="7249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489772-1DC1-4C6A-AA9E-28E6CDB6B44E}">
      <dsp:nvSpPr>
        <dsp:cNvPr id="0" name=""/>
        <dsp:cNvSpPr/>
      </dsp:nvSpPr>
      <dsp:spPr>
        <a:xfrm>
          <a:off x="3668803" y="201761"/>
          <a:ext cx="420444" cy="420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18469-D3B2-40A3-BCEF-B544ADB87BA8}">
      <dsp:nvSpPr>
        <dsp:cNvPr id="0" name=""/>
        <dsp:cNvSpPr/>
      </dsp:nvSpPr>
      <dsp:spPr>
        <a:xfrm>
          <a:off x="4396814" y="49531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Incorporate 2019 data</a:t>
          </a:r>
        </a:p>
      </dsp:txBody>
      <dsp:txXfrm>
        <a:off x="4396814" y="49531"/>
        <a:ext cx="1708703" cy="724904"/>
      </dsp:txXfrm>
    </dsp:sp>
    <dsp:sp modelId="{5BD04706-BE90-4987-A923-0725983B5858}">
      <dsp:nvSpPr>
        <dsp:cNvPr id="0" name=""/>
        <dsp:cNvSpPr/>
      </dsp:nvSpPr>
      <dsp:spPr>
        <a:xfrm>
          <a:off x="629899" y="1360105"/>
          <a:ext cx="724904" cy="7249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5E7FE1-49D2-4F21-AB72-D647718E7A28}">
      <dsp:nvSpPr>
        <dsp:cNvPr id="0" name=""/>
        <dsp:cNvSpPr/>
      </dsp:nvSpPr>
      <dsp:spPr>
        <a:xfrm>
          <a:off x="782129" y="1512335"/>
          <a:ext cx="420444" cy="420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B3D58-B545-4CA3-BCB0-CA012A7B96D0}">
      <dsp:nvSpPr>
        <dsp:cNvPr id="0" name=""/>
        <dsp:cNvSpPr/>
      </dsp:nvSpPr>
      <dsp:spPr>
        <a:xfrm>
          <a:off x="1510140" y="1360105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More Feature Engineering to create better predictors </a:t>
          </a:r>
        </a:p>
      </dsp:txBody>
      <dsp:txXfrm>
        <a:off x="1510140" y="1360105"/>
        <a:ext cx="1708703" cy="724904"/>
      </dsp:txXfrm>
    </dsp:sp>
    <dsp:sp modelId="{AF6CF031-263E-4DA3-A1A2-A7CEA6ADBE35}">
      <dsp:nvSpPr>
        <dsp:cNvPr id="0" name=""/>
        <dsp:cNvSpPr/>
      </dsp:nvSpPr>
      <dsp:spPr>
        <a:xfrm>
          <a:off x="3516573" y="1360105"/>
          <a:ext cx="724904" cy="72490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12DD9E-3395-4210-ABE8-2521317D8741}">
      <dsp:nvSpPr>
        <dsp:cNvPr id="0" name=""/>
        <dsp:cNvSpPr/>
      </dsp:nvSpPr>
      <dsp:spPr>
        <a:xfrm>
          <a:off x="3668803" y="1512335"/>
          <a:ext cx="420444" cy="4204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0DA3A-5922-4B75-8509-E5AD661B8B07}">
      <dsp:nvSpPr>
        <dsp:cNvPr id="0" name=""/>
        <dsp:cNvSpPr/>
      </dsp:nvSpPr>
      <dsp:spPr>
        <a:xfrm>
          <a:off x="4396814" y="1360105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Map fatal accidents</a:t>
          </a:r>
        </a:p>
      </dsp:txBody>
      <dsp:txXfrm>
        <a:off x="4396814" y="1360105"/>
        <a:ext cx="1708703" cy="724904"/>
      </dsp:txXfrm>
    </dsp:sp>
    <dsp:sp modelId="{D485EFE9-AA23-497A-97F1-A3D81BE3FC87}">
      <dsp:nvSpPr>
        <dsp:cNvPr id="0" name=""/>
        <dsp:cNvSpPr/>
      </dsp:nvSpPr>
      <dsp:spPr>
        <a:xfrm>
          <a:off x="629899" y="2670680"/>
          <a:ext cx="724904" cy="7249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BDF51-79C0-4925-BCA7-0ABEDC9F91F8}">
      <dsp:nvSpPr>
        <dsp:cNvPr id="0" name=""/>
        <dsp:cNvSpPr/>
      </dsp:nvSpPr>
      <dsp:spPr>
        <a:xfrm>
          <a:off x="782129" y="2822910"/>
          <a:ext cx="420444" cy="42044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BAE58-74C6-4030-831B-04218DC020CE}">
      <dsp:nvSpPr>
        <dsp:cNvPr id="0" name=""/>
        <dsp:cNvSpPr/>
      </dsp:nvSpPr>
      <dsp:spPr>
        <a:xfrm>
          <a:off x="1510140" y="2670680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Iterate AdaBoost output through better performing algorithms to improve Type II errors.</a:t>
          </a:r>
        </a:p>
      </dsp:txBody>
      <dsp:txXfrm>
        <a:off x="1510140" y="2670680"/>
        <a:ext cx="1708703" cy="724904"/>
      </dsp:txXfrm>
    </dsp:sp>
    <dsp:sp modelId="{9D7283B7-3D09-4D69-A42B-1BAAFC7BC1BA}">
      <dsp:nvSpPr>
        <dsp:cNvPr id="0" name=""/>
        <dsp:cNvSpPr/>
      </dsp:nvSpPr>
      <dsp:spPr>
        <a:xfrm>
          <a:off x="3516573" y="2670680"/>
          <a:ext cx="724904" cy="724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E2EA95-A043-4B75-9A5B-D2F3D97971EF}">
      <dsp:nvSpPr>
        <dsp:cNvPr id="0" name=""/>
        <dsp:cNvSpPr/>
      </dsp:nvSpPr>
      <dsp:spPr>
        <a:xfrm>
          <a:off x="3668803" y="2822910"/>
          <a:ext cx="420444" cy="42044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16375-D5B2-4D87-998B-A29D3160806F}">
      <dsp:nvSpPr>
        <dsp:cNvPr id="0" name=""/>
        <dsp:cNvSpPr/>
      </dsp:nvSpPr>
      <dsp:spPr>
        <a:xfrm>
          <a:off x="4396814" y="2670680"/>
          <a:ext cx="1708703" cy="724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Commuter Survival Prediction Tool</a:t>
          </a:r>
        </a:p>
      </dsp:txBody>
      <dsp:txXfrm>
        <a:off x="4396814" y="2670680"/>
        <a:ext cx="1708703" cy="724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21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57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5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64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3790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1e213838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1e213838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036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430e6bdd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430e6bdd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741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9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55650" y="0"/>
            <a:ext cx="595076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706411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8856" y="2571749"/>
            <a:ext cx="4138550" cy="1701419"/>
          </a:xfrm>
        </p:spPr>
        <p:txBody>
          <a:bodyPr anchor="t">
            <a:normAutofit/>
          </a:bodyPr>
          <a:lstStyle>
            <a:lvl1pPr algn="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9206" y="1701590"/>
            <a:ext cx="4018200" cy="870160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35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Box 12"/>
          <p:cNvSpPr txBox="1"/>
          <p:nvPr/>
        </p:nvSpPr>
        <p:spPr>
          <a:xfrm>
            <a:off x="1643462" y="2447139"/>
            <a:ext cx="31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8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3301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1645677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857" y="606042"/>
            <a:ext cx="5965568" cy="807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1474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7752856" y="300504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29536" y="604363"/>
            <a:ext cx="994889" cy="393309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6564" y="727807"/>
            <a:ext cx="4850177" cy="38096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653237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8552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299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038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5607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1646207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698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1643882" y="222193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2360440"/>
            <a:ext cx="5967420" cy="1068560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477" y="1701590"/>
            <a:ext cx="5843948" cy="658851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310336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604363"/>
            <a:ext cx="5963238" cy="8112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4031" y="1539087"/>
            <a:ext cx="2918970" cy="2998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9977" y="1539086"/>
            <a:ext cx="2920667" cy="2998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" name="TextBox 9"/>
          <p:cNvSpPr txBox="1"/>
          <p:nvPr/>
        </p:nvSpPr>
        <p:spPr>
          <a:xfrm>
            <a:off x="1647129" y="480917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4420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1645238" y="477318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7405" y="604364"/>
            <a:ext cx="5967420" cy="8087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6964" y="1539086"/>
            <a:ext cx="2922350" cy="5353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6964" y="2138498"/>
            <a:ext cx="2920217" cy="2303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9975" y="1539086"/>
            <a:ext cx="2924849" cy="535364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650" b="0" cap="none" baseline="0">
                <a:solidFill>
                  <a:schemeClr val="accent6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99976" y="2138498"/>
            <a:ext cx="2924849" cy="2303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3733262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TextBox 7"/>
          <p:cNvSpPr txBox="1"/>
          <p:nvPr/>
        </p:nvSpPr>
        <p:spPr>
          <a:xfrm>
            <a:off x="1647129" y="480919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32542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729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165616" y="845662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7743" y="961839"/>
            <a:ext cx="1998271" cy="1427431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115" y="604363"/>
            <a:ext cx="4084709" cy="39330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7742" y="2389616"/>
            <a:ext cx="1998271" cy="1789798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15418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60296" y="2422"/>
            <a:ext cx="3472301" cy="51435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66015" y="845662"/>
            <a:ext cx="311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75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430" y="961839"/>
            <a:ext cx="2978240" cy="1425355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7741" y="2387196"/>
            <a:ext cx="2978906" cy="1789796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09503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6" y="1578901"/>
            <a:ext cx="7020154" cy="35645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723131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58857" y="606042"/>
            <a:ext cx="5968748" cy="8079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199" y="1539087"/>
            <a:ext cx="5847405" cy="2998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607549" y="3952953"/>
            <a:ext cx="1997047" cy="13716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1677848" y="2745858"/>
            <a:ext cx="4414014" cy="134382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6" y="123445"/>
            <a:ext cx="477545" cy="242138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3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7" name="Rectangle 56"/>
          <p:cNvSpPr/>
          <p:nvPr/>
        </p:nvSpPr>
        <p:spPr>
          <a:xfrm>
            <a:off x="721532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899828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255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58366" indent="-258366" algn="l" defTabSz="685800" rtl="0" eaLnBrk="1" latinLnBrk="0" hangingPunct="1">
        <a:lnSpc>
          <a:spcPct val="120000"/>
        </a:lnSpc>
        <a:spcBef>
          <a:spcPts val="750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65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35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41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82304" indent="-253604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05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29966" indent="-25836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981962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31720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681478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031236" indent="-253746" algn="l" defTabSz="685800" rtl="0" eaLnBrk="1" latinLnBrk="0" hangingPunct="1">
        <a:lnSpc>
          <a:spcPct val="120000"/>
        </a:lnSpc>
        <a:spcBef>
          <a:spcPts val="375"/>
        </a:spcBef>
        <a:spcAft>
          <a:spcPts val="45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hyperlink" Target="http://blog.longnow.org/02007/12/05/the-long-spiral-now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journalistsresource.org/studies/economics/business/what-big-data-research-roundup" TargetMode="External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2488019" y="1172399"/>
            <a:ext cx="5185831" cy="168165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shape">
              <a:fillToRect l="50000" t="50000" r="50000" b="50000"/>
            </a:path>
            <a:tileRect/>
          </a:gradFill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bg2"/>
                </a:solidFill>
                <a:latin typeface="Oswald"/>
                <a:ea typeface="Oswald"/>
                <a:cs typeface="Oswald"/>
                <a:sym typeface="Oswald"/>
              </a:rPr>
              <a:t>Fatal Traffic Accidents</a:t>
            </a:r>
            <a:endParaRPr sz="4800" dirty="0">
              <a:solidFill>
                <a:schemeClr val="bg2"/>
              </a:solidFill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1701056" y="2965520"/>
            <a:ext cx="6294792" cy="998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bg2"/>
                </a:solidFill>
                <a:highlight>
                  <a:srgbClr val="F9CB9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Droid Serif"/>
              </a:rPr>
              <a:t>Surviving Your Commute in Austin, Texas</a:t>
            </a:r>
            <a:r>
              <a:rPr lang="en" sz="2400" i="1" dirty="0">
                <a:solidFill>
                  <a:srgbClr val="FACB9C"/>
                </a:solidFill>
                <a:highlight>
                  <a:srgbClr val="F9CB9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Droid Serif"/>
              </a:rPr>
              <a:t>.</a:t>
            </a:r>
            <a:endParaRPr sz="3200" dirty="0">
              <a:solidFill>
                <a:schemeClr val="bg2"/>
              </a:solidFill>
              <a:highlight>
                <a:srgbClr val="F9CB9C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6C584-F16E-0948-AD43-ECC5F240EBB1}"/>
              </a:ext>
            </a:extLst>
          </p:cNvPr>
          <p:cNvSpPr txBox="1"/>
          <p:nvPr/>
        </p:nvSpPr>
        <p:spPr>
          <a:xfrm>
            <a:off x="3038055" y="4075161"/>
            <a:ext cx="46357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2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Michelle Parrish</a:t>
            </a:r>
          </a:p>
          <a:p>
            <a:pPr algn="r"/>
            <a:r>
              <a:rPr lang="en-US" sz="2000" dirty="0">
                <a:solidFill>
                  <a:schemeClr val="bg2"/>
                </a:solidFill>
                <a:highlight>
                  <a:srgbClr val="C0C0C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Assembly  DSI Capstone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mph" presetSubtype="0" repeatCount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discrete" valueType="str">
                                          <p:cBhvr override="childStyle">
                                            <p:cTn id="15" dur="5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style.fontWeight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bold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2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bomb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6" grpId="1"/>
          <p:bldP spid="137" grpId="0" build="p" rev="1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5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mph" presetSubtype="0" repeatCount="0" fill="hold" grpId="1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 calcmode="discrete" valueType="str">
                                          <p:cBhvr override="childStyle">
                                            <p:cTn id="15" dur="50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style.fontWeight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bold"/>
                                              </p:val>
                                            </p:tav>
                                            <p:tav tm="6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normal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32" presetClass="emph" presetSubtype="0" repeatCount="5000" fill="hold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Rot by="120000">
                                          <p:cBhvr>
                                            <p:cTn id="17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13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bomb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6" grpId="0" animBg="1"/>
          <p:bldP spid="136" grpId="1"/>
          <p:bldP spid="137" grpId="0" build="p" rev="1"/>
          <p:bldP spid="4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480918"/>
            <a:ext cx="3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514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1477352" y="606042"/>
            <a:ext cx="6456028" cy="807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878136" y="1363959"/>
            <a:ext cx="2917687" cy="32986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In a vehicle crash in Austin Metro Area, how likely are the chances of survival.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Using factors of crashes, predict whether the crash was fatal or not fatal.  Fatal is the positive class in this model.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Reduce false negative results (Predicting non-fatal but was fatal)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Accuracy score is not the goal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038"/>
            <a:ext cx="20574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BD988-1828-464F-9780-44C00B0F1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313774"/>
              </p:ext>
            </p:extLst>
          </p:nvPr>
        </p:nvGraphicFramePr>
        <p:xfrm>
          <a:off x="4085708" y="1761584"/>
          <a:ext cx="3592302" cy="25301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2470">
                  <a:extLst>
                    <a:ext uri="{9D8B030D-6E8A-4147-A177-3AD203B41FA5}">
                      <a16:colId xmlns:a16="http://schemas.microsoft.com/office/drawing/2014/main" val="2728299428"/>
                    </a:ext>
                  </a:extLst>
                </a:gridCol>
                <a:gridCol w="1324916">
                  <a:extLst>
                    <a:ext uri="{9D8B030D-6E8A-4147-A177-3AD203B41FA5}">
                      <a16:colId xmlns:a16="http://schemas.microsoft.com/office/drawing/2014/main" val="1551381682"/>
                    </a:ext>
                  </a:extLst>
                </a:gridCol>
                <a:gridCol w="1324916">
                  <a:extLst>
                    <a:ext uri="{9D8B030D-6E8A-4147-A177-3AD203B41FA5}">
                      <a16:colId xmlns:a16="http://schemas.microsoft.com/office/drawing/2014/main" val="1018452461"/>
                    </a:ext>
                  </a:extLst>
                </a:gridCol>
              </a:tblGrid>
              <a:tr h="757485">
                <a:tc>
                  <a:txBody>
                    <a:bodyPr/>
                    <a:lstStyle/>
                    <a:p>
                      <a:pPr algn="l" fontAlgn="b"/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Predicted Non-fatal</a:t>
                      </a:r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Predicted Fatal</a:t>
                      </a:r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extLst>
                  <a:ext uri="{0D108BD9-81ED-4DB2-BD59-A6C34878D82A}">
                    <a16:rowId xmlns:a16="http://schemas.microsoft.com/office/drawing/2014/main" val="3549532174"/>
                  </a:ext>
                </a:extLst>
              </a:tr>
              <a:tr h="1015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Actual Non-Fatal</a:t>
                      </a:r>
                      <a:endParaRPr lang="en-US" sz="1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51,852</a:t>
                      </a:r>
                      <a:endParaRPr lang="en-US" sz="1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20,435</a:t>
                      </a:r>
                      <a:endParaRPr lang="en-US" sz="1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extLst>
                  <a:ext uri="{0D108BD9-81ED-4DB2-BD59-A6C34878D82A}">
                    <a16:rowId xmlns:a16="http://schemas.microsoft.com/office/drawing/2014/main" val="1071455638"/>
                  </a:ext>
                </a:extLst>
              </a:tr>
              <a:tr h="75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Actual Fatal</a:t>
                      </a:r>
                      <a:endParaRPr lang="en-US" sz="1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124</a:t>
                      </a:r>
                      <a:endParaRPr lang="en-US" sz="1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247</a:t>
                      </a:r>
                      <a:endParaRPr lang="en-US" sz="1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extLst>
                  <a:ext uri="{0D108BD9-81ED-4DB2-BD59-A6C34878D82A}">
                    <a16:rowId xmlns:a16="http://schemas.microsoft.com/office/drawing/2014/main" val="34642642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481978" y="372860"/>
            <a:ext cx="2001359" cy="24205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</a:rPr>
              <a:t>Results of Logistic Regression Model</a:t>
            </a:r>
            <a:br>
              <a:rPr lang="en-US" sz="2400" dirty="0">
                <a:solidFill>
                  <a:schemeClr val="bg2"/>
                </a:solidFill>
              </a:rPr>
            </a:b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Features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F95C54-7C9C-7841-ADA3-A0F961FFA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498894"/>
              </p:ext>
            </p:extLst>
          </p:nvPr>
        </p:nvGraphicFramePr>
        <p:xfrm>
          <a:off x="2711302" y="159488"/>
          <a:ext cx="5670681" cy="488035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94035">
                  <a:extLst>
                    <a:ext uri="{9D8B030D-6E8A-4147-A177-3AD203B41FA5}">
                      <a16:colId xmlns:a16="http://schemas.microsoft.com/office/drawing/2014/main" val="3362942622"/>
                    </a:ext>
                  </a:extLst>
                </a:gridCol>
                <a:gridCol w="2699989">
                  <a:extLst>
                    <a:ext uri="{9D8B030D-6E8A-4147-A177-3AD203B41FA5}">
                      <a16:colId xmlns:a16="http://schemas.microsoft.com/office/drawing/2014/main" val="240917450"/>
                    </a:ext>
                  </a:extLst>
                </a:gridCol>
                <a:gridCol w="1276657">
                  <a:extLst>
                    <a:ext uri="{9D8B030D-6E8A-4147-A177-3AD203B41FA5}">
                      <a16:colId xmlns:a16="http://schemas.microsoft.com/office/drawing/2014/main" val="3038166856"/>
                    </a:ext>
                  </a:extLst>
                </a:gridCol>
              </a:tblGrid>
              <a:tr h="27603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Logistic Regression Model Coefficients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86140"/>
                  </a:ext>
                </a:extLst>
              </a:tr>
              <a:tr h="2638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Code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Value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4189360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wthr_cond_id_3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SLEET/HAIL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0.877016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46836026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wthr_cond_id_12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CLOUDY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0.886203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14689530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surf_cond_id_8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0.955246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43767616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COUNTY ROAD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0.962821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59205196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BUSINESS US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1.021274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9278400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surf_cond_id_0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UNKNOWN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1.098617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69564205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rpt_rdwy_sys_id_6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RANCH TO MARKET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1.624524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80070905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surf_cond_id_10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SAND, MUD, DIRT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2.302769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16539472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wthr_cond_id_7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SEVERE CROSSWINDS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2.398391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0096561"/>
                  </a:ext>
                </a:extLst>
              </a:tr>
              <a:tr h="228446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Decrease Risk of Fatality</a:t>
                      </a: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4605053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wthr_cond_id_4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SNOW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-2.983766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34087702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wthr_cond_id_8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OTHER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-2.892655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0918967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rpt_rdwy_sys_id_10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BUSINESS FM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-2.884512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63888558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PARK ROAD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-2.583594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1739124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surf_cond_id_5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SLUSH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-1.659718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3581173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rpt_rdwy_sys_id_13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ALTERNATE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-1.366951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884517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road_part_adj_id_3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ADJACENT ENTRANCE/ON RAMP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-1.298533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2198441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surf_cond_id_9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SNOW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-1.093348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7888517"/>
                  </a:ext>
                </a:extLst>
              </a:tr>
              <a:tr h="22844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light_cond_id_6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DARK, UNKNOWN LIGHTING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</a:rPr>
                        <a:t>-1.057485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232211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481978" y="372860"/>
            <a:ext cx="2001359" cy="24205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</a:rPr>
              <a:t>Results of Logistic Regression Model</a:t>
            </a:r>
            <a:br>
              <a:rPr lang="en-US" sz="2400" dirty="0">
                <a:solidFill>
                  <a:schemeClr val="bg2"/>
                </a:solidFill>
              </a:rPr>
            </a:b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City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4F95C54-7C9C-7841-ADA3-A0F961FFA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592134"/>
              </p:ext>
            </p:extLst>
          </p:nvPr>
        </p:nvGraphicFramePr>
        <p:xfrm>
          <a:off x="2817629" y="139087"/>
          <a:ext cx="5560827" cy="487947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65950">
                  <a:extLst>
                    <a:ext uri="{9D8B030D-6E8A-4147-A177-3AD203B41FA5}">
                      <a16:colId xmlns:a16="http://schemas.microsoft.com/office/drawing/2014/main" val="3362942622"/>
                    </a:ext>
                  </a:extLst>
                </a:gridCol>
                <a:gridCol w="2301463">
                  <a:extLst>
                    <a:ext uri="{9D8B030D-6E8A-4147-A177-3AD203B41FA5}">
                      <a16:colId xmlns:a16="http://schemas.microsoft.com/office/drawing/2014/main" val="240917450"/>
                    </a:ext>
                  </a:extLst>
                </a:gridCol>
                <a:gridCol w="1493414">
                  <a:extLst>
                    <a:ext uri="{9D8B030D-6E8A-4147-A177-3AD203B41FA5}">
                      <a16:colId xmlns:a16="http://schemas.microsoft.com/office/drawing/2014/main" val="3038166856"/>
                    </a:ext>
                  </a:extLst>
                </a:gridCol>
              </a:tblGrid>
              <a:tr h="304078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Logistic Regression Model Coefficients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41094" marT="41094" marB="41094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486140"/>
                  </a:ext>
                </a:extLst>
              </a:tr>
              <a:tr h="29280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Code</a:t>
                      </a:r>
                      <a:endParaRPr lang="en-US" sz="1400" b="1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Value</a:t>
                      </a:r>
                      <a:endParaRPr lang="en-US" sz="1400" b="1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094189360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city_id_451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WEST LAKE HILLS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-5.35489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846836026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city_id_1378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SUNSET VALLEY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-5.10948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914689530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city_id_138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ELGIN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-3.09526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543767616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city_id_1258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ROLLINGWOOD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-2.39071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059205196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city_id_809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GRANGER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-0.90166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499278400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city_id_577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BRIARCLIFF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-0.85781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2069564205"/>
                  </a:ext>
                </a:extLst>
              </a:tr>
              <a:tr h="23792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Increase Risk of Fatality</a:t>
                      </a:r>
                    </a:p>
                  </a:txBody>
                  <a:tcPr marL="68489" marR="35614" marT="35614" marB="35614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2180070905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city_id_976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LIBERTY HILL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2.36455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216539472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city_id_1451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WEIR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2.109788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2950096561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city_id_763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FLORENCE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2.046885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2534087702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city_id_4836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JARRELL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1.913382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670918967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city_id_1088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MUSTANG RIDGE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1.747498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163888558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city_id_895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JONESTOWN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1.689415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251739124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city_id_421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TAYLOR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1.544575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643581173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city_id_8862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VOLENTE VILLAGE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1.530433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929884517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city_id_1811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RURAL WILLIAMSON COUNTY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1.483608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982198441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city_id_671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CREEDMOOR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1.152944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1027888517"/>
                  </a:ext>
                </a:extLst>
              </a:tr>
              <a:tr h="237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city_id_1792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RURAL TRAVIS COUNTY</a:t>
                      </a:r>
                      <a:endParaRPr lang="en-US" sz="1050" b="0" i="0" u="none" strike="noStrike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chemeClr val="bg2"/>
                          </a:solidFill>
                          <a:effectLst/>
                          <a:latin typeface="+mn-lt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0.987421</a:t>
                      </a:r>
                      <a:endParaRPr lang="en-US" sz="1050" b="0" i="0" u="none" strike="noStrike" dirty="0">
                        <a:solidFill>
                          <a:schemeClr val="bg2"/>
                        </a:solidFill>
                        <a:effectLst/>
                        <a:latin typeface="+mn-lt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489" marR="35614" marT="35614" marB="35614" anchor="b"/>
                </a:tc>
                <a:extLst>
                  <a:ext uri="{0D108BD9-81ED-4DB2-BD59-A6C34878D82A}">
                    <a16:rowId xmlns:a16="http://schemas.microsoft.com/office/drawing/2014/main" val="35123221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419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88">
            <a:extLst>
              <a:ext uri="{FF2B5EF4-FFF2-40B4-BE49-F238E27FC236}">
                <a16:creationId xmlns:a16="http://schemas.microsoft.com/office/drawing/2014/main" id="{01AF5FBB-9FDC-4D75-9DD6-DAF01ED19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33BBBE6-F4CF-483E-BA74-B51421B4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4C790028-99AE-4AE4-8269-9913E2D50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6936A2A-FE08-4EE0-A409-3EF3FA244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1F0989E-BFBB-43E4-927B-2C51C7AE2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ACA2469-91AA-459B-A5DD-8FFC0F70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7860FD2-CA19-4064-AA6F-68050C3D2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480918"/>
            <a:ext cx="3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9B0F3308-12C4-4DD7-ABB4-D0DFAA3C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514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6A24046D-AAB6-4470-AC22-6448D576E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11A0A85-392D-49DA-B9EC-82262B3B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73AFD74C-283C-45BD-885B-6E6635E4B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E3DE725-FEB0-422F-BDBA-A29C95768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5058156-257B-4118-BA50-5869C8AF6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778350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1477352" y="606042"/>
            <a:ext cx="6456028" cy="807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>
                <a:solidFill>
                  <a:schemeClr val="tx1"/>
                </a:solidFill>
              </a:rPr>
              <a:t>AdaBoost Random Forest</a:t>
            </a:r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878136" y="1363959"/>
            <a:ext cx="2917687" cy="3298623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In a vehicle crash in Austin Metro Area, how likely are the chances of survival.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Using factors of crashes, predict whether the crash was fatal or not fatal.  Fatal is the positive class in this model.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Reduce false negative results (Predicting non-fatal but was fatal)</a:t>
            </a:r>
          </a:p>
          <a:p>
            <a:pPr marL="0" lvl="0" indent="0" defTabSz="914400">
              <a:spcBef>
                <a:spcPts val="1000"/>
              </a:spcBef>
              <a:spcAft>
                <a:spcPts val="600"/>
              </a:spcAft>
              <a:buSzPct val="90000"/>
              <a:buFont typeface="Wingdings" panose="05000000000000000000" pitchFamily="2" charset="2"/>
              <a:buChar char="§"/>
            </a:pPr>
            <a:r>
              <a:rPr lang="en-US" sz="1200" dirty="0"/>
              <a:t>Accuracy score is not the goal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23B4D99-FEA8-489A-8436-A2F113BE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038"/>
            <a:ext cx="20574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1CBD988-1828-464F-9780-44C00B0F1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57388"/>
              </p:ext>
            </p:extLst>
          </p:nvPr>
        </p:nvGraphicFramePr>
        <p:xfrm>
          <a:off x="4085708" y="1761584"/>
          <a:ext cx="3592302" cy="25301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2470">
                  <a:extLst>
                    <a:ext uri="{9D8B030D-6E8A-4147-A177-3AD203B41FA5}">
                      <a16:colId xmlns:a16="http://schemas.microsoft.com/office/drawing/2014/main" val="2728299428"/>
                    </a:ext>
                  </a:extLst>
                </a:gridCol>
                <a:gridCol w="1324916">
                  <a:extLst>
                    <a:ext uri="{9D8B030D-6E8A-4147-A177-3AD203B41FA5}">
                      <a16:colId xmlns:a16="http://schemas.microsoft.com/office/drawing/2014/main" val="1551381682"/>
                    </a:ext>
                  </a:extLst>
                </a:gridCol>
                <a:gridCol w="1324916">
                  <a:extLst>
                    <a:ext uri="{9D8B030D-6E8A-4147-A177-3AD203B41FA5}">
                      <a16:colId xmlns:a16="http://schemas.microsoft.com/office/drawing/2014/main" val="1018452461"/>
                    </a:ext>
                  </a:extLst>
                </a:gridCol>
              </a:tblGrid>
              <a:tr h="757485">
                <a:tc>
                  <a:txBody>
                    <a:bodyPr/>
                    <a:lstStyle/>
                    <a:p>
                      <a:pPr algn="l" fontAlgn="b"/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Predicted Non-fatal</a:t>
                      </a:r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Predicted Fatal</a:t>
                      </a:r>
                      <a:endParaRPr lang="en-US" sz="1700" b="1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extLst>
                  <a:ext uri="{0D108BD9-81ED-4DB2-BD59-A6C34878D82A}">
                    <a16:rowId xmlns:a16="http://schemas.microsoft.com/office/drawing/2014/main" val="3549532174"/>
                  </a:ext>
                </a:extLst>
              </a:tr>
              <a:tr h="1015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Actual Non-Fatal</a:t>
                      </a:r>
                      <a:endParaRPr lang="en-US" sz="1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</a:rPr>
                        <a:t>52,010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</a:rPr>
                        <a:t>20,277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71455638"/>
                  </a:ext>
                </a:extLst>
              </a:tr>
              <a:tr h="757485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Actual Fatal</a:t>
                      </a:r>
                      <a:endParaRPr lang="en-US" sz="1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203542" marR="10601" marT="101770" marB="10177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</a:rPr>
                        <a:t>128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dirty="0">
                          <a:effectLst/>
                        </a:rPr>
                        <a:t>243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6426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045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481978" y="372860"/>
            <a:ext cx="2001359" cy="24205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</a:rPr>
              <a:t>Results of AdaBoost Model</a:t>
            </a:r>
            <a:br>
              <a:rPr lang="en-US" sz="2400" dirty="0">
                <a:solidFill>
                  <a:schemeClr val="bg2"/>
                </a:solidFill>
              </a:rPr>
            </a:b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Features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1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F626DB-34CB-F34A-8AA6-A6F7892A8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929891"/>
              </p:ext>
            </p:extLst>
          </p:nvPr>
        </p:nvGraphicFramePr>
        <p:xfrm>
          <a:off x="2548301" y="128046"/>
          <a:ext cx="6113721" cy="483736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9795">
                  <a:extLst>
                    <a:ext uri="{9D8B030D-6E8A-4147-A177-3AD203B41FA5}">
                      <a16:colId xmlns:a16="http://schemas.microsoft.com/office/drawing/2014/main" val="2373623890"/>
                    </a:ext>
                  </a:extLst>
                </a:gridCol>
                <a:gridCol w="2838893">
                  <a:extLst>
                    <a:ext uri="{9D8B030D-6E8A-4147-A177-3AD203B41FA5}">
                      <a16:colId xmlns:a16="http://schemas.microsoft.com/office/drawing/2014/main" val="2871699908"/>
                    </a:ext>
                  </a:extLst>
                </a:gridCol>
                <a:gridCol w="925033">
                  <a:extLst>
                    <a:ext uri="{9D8B030D-6E8A-4147-A177-3AD203B41FA5}">
                      <a16:colId xmlns:a16="http://schemas.microsoft.com/office/drawing/2014/main" val="635167057"/>
                    </a:ext>
                  </a:extLst>
                </a:gridCol>
              </a:tblGrid>
              <a:tr h="338264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AdaBoost Feature </a:t>
                      </a:r>
                      <a:r>
                        <a:rPr lang="en-US" sz="1200" u="none" strike="noStrike" dirty="0" err="1">
                          <a:solidFill>
                            <a:schemeClr val="bg2"/>
                          </a:solidFill>
                          <a:effectLst/>
                        </a:rPr>
                        <a:t>Importances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19409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Code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2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8653550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solidFill>
                            <a:schemeClr val="bg2"/>
                          </a:solidFill>
                          <a:effectLst/>
                        </a:rPr>
                        <a:t>comut_hrs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M-F 5am-10am, 4pm-7pm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818598720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day_of_week_2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TUESDAY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4127198745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day_of_week_5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FRIDAY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714820620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holiday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FEDERAL HOLIDAY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002242252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intrsct_relat_id_1.0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INTERSECTION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2307740416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intrsct_relat_id_2.0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INTERSECTION RELATED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029070402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intrsct_relat_id_3.0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DRIVEWAY ACCESS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63764446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intrsct_relat_id_4.0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NON INTERSECTION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1591978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late_night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BETWEEN 10 PM - 4 AM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209989150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light_cond_id_0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UNKNOWN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4206211019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light_cond_id_1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DAYLIGHT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8481804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light_cond_id_4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DARK, LIGHTED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293109157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light_cond_id_5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DUSK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93637436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light_cond_id_6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DARK, UNKNOWN LIGHTING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107714289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road_constr_zone_fl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CONSRTUCTION ZONE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417169073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road_part_adj_id_3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ADJACENT ENTRANCE/ON RAMP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65797728"/>
                  </a:ext>
                </a:extLst>
              </a:tr>
              <a:tr h="249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road_part_adj_id_7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OTHER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57379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72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481978" y="372860"/>
            <a:ext cx="2001359" cy="242052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2"/>
                </a:solidFill>
              </a:rPr>
              <a:t>Results of AdaBoost Model</a:t>
            </a:r>
            <a:br>
              <a:rPr lang="en-US" sz="2400" dirty="0">
                <a:solidFill>
                  <a:schemeClr val="bg2"/>
                </a:solidFill>
              </a:rPr>
            </a:b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Features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2 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4F626DB-34CB-F34A-8AA6-A6F7892A8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84509"/>
              </p:ext>
            </p:extLst>
          </p:nvPr>
        </p:nvGraphicFramePr>
        <p:xfrm>
          <a:off x="2548301" y="128046"/>
          <a:ext cx="6276722" cy="46140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12444">
                  <a:extLst>
                    <a:ext uri="{9D8B030D-6E8A-4147-A177-3AD203B41FA5}">
                      <a16:colId xmlns:a16="http://schemas.microsoft.com/office/drawing/2014/main" val="2373623890"/>
                    </a:ext>
                  </a:extLst>
                </a:gridCol>
                <a:gridCol w="2914582">
                  <a:extLst>
                    <a:ext uri="{9D8B030D-6E8A-4147-A177-3AD203B41FA5}">
                      <a16:colId xmlns:a16="http://schemas.microsoft.com/office/drawing/2014/main" val="2871699908"/>
                    </a:ext>
                  </a:extLst>
                </a:gridCol>
                <a:gridCol w="949696">
                  <a:extLst>
                    <a:ext uri="{9D8B030D-6E8A-4147-A177-3AD203B41FA5}">
                      <a16:colId xmlns:a16="http://schemas.microsoft.com/office/drawing/2014/main" val="635167057"/>
                    </a:ext>
                  </a:extLst>
                </a:gridCol>
              </a:tblGrid>
              <a:tr h="322650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AdaBoost Feature </a:t>
                      </a:r>
                      <a:r>
                        <a:rPr lang="en-US" sz="1200" u="none" strike="noStrike" dirty="0" err="1">
                          <a:solidFill>
                            <a:schemeClr val="bg2"/>
                          </a:solidFill>
                          <a:effectLst/>
                        </a:rPr>
                        <a:t>Importances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819409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Code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solidFill>
                            <a:schemeClr val="bg2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Value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8653550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rpt_rdwy_sys_id_11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STATE LOOP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818598720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rpt_rdwy_sys_id_12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TOLL ROAD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4127198745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rpt_rdwy_sys_id_15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COUNTY ROAD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714820620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rpt_rdwy_sys_id_19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LOCAL ROAD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002242252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rpt_rdwy_sys_id_3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STATE HIGHWAY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2307740416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rpt_rdwy_sys_id_4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FARM TO MARKET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029070402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rpt_rdwy_sys_id_5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RANCH ROAD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637644468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rpt_rdwy_sys_id_6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RANCH TO MARKET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15919788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solidFill>
                            <a:schemeClr val="bg2"/>
                          </a:solidFill>
                          <a:effectLst/>
                        </a:rPr>
                        <a:t>rural_fl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RURAL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209989150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surf_cond_id_10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SAND, MUD, DIRT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4206211019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surf_cond_id_8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OTHER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84818048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weekend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SATURDAY OR SUNDAY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2931091578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wthr_cond_id_12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CLOUDY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93637436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wthr_cond_id_2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RAIN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107714289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wthr_cond_id_7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SEVERE CROSSWINDS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0.02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3417169073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chemeClr val="bg2"/>
                          </a:solidFill>
                          <a:effectLst/>
                        </a:rPr>
                        <a:t>rpt_rdwy_sys_id_1</a:t>
                      </a:r>
                      <a:endParaRPr lang="en-US" sz="1200" b="0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INTERSTATE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>
                          <a:solidFill>
                            <a:schemeClr val="bg2"/>
                          </a:solidFill>
                          <a:effectLst/>
                        </a:rPr>
                        <a:t>0.04</a:t>
                      </a:r>
                      <a:endParaRPr lang="en-US" sz="1200" b="1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865797728"/>
                  </a:ext>
                </a:extLst>
              </a:tr>
              <a:tr h="238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chemeClr val="bg2"/>
                          </a:solidFill>
                          <a:effectLst/>
                        </a:rPr>
                        <a:t>crash_speed_limit</a:t>
                      </a:r>
                      <a:endParaRPr lang="en-US" sz="1200" b="0" i="0" u="none" strike="noStrike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SPEED LIMIT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03" marR="3903" marT="3903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u="none" strike="noStrike" dirty="0">
                          <a:solidFill>
                            <a:schemeClr val="bg2"/>
                          </a:solidFill>
                          <a:effectLst/>
                        </a:rPr>
                        <a:t>0.1</a:t>
                      </a:r>
                      <a:endParaRPr lang="en-US" sz="1200" b="1" i="0" u="none" strike="noStrike" dirty="0"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3903" marR="3903" marT="3903" marB="0" anchor="b"/>
                </a:tc>
                <a:extLst>
                  <a:ext uri="{0D108BD9-81ED-4DB2-BD59-A6C34878D82A}">
                    <a16:rowId xmlns:a16="http://schemas.microsoft.com/office/drawing/2014/main" val="1573797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00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480918"/>
            <a:ext cx="3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71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1CBEC-F433-1B46-882D-EAC2D113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716" y="1238835"/>
            <a:ext cx="2142436" cy="24852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400" dirty="0">
                <a:solidFill>
                  <a:schemeClr val="bg1"/>
                </a:solidFill>
              </a:rPr>
              <a:t>Modeling 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576" y="0"/>
            <a:ext cx="3429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8" name="Content Placeholder 4">
            <a:extLst>
              <a:ext uri="{FF2B5EF4-FFF2-40B4-BE49-F238E27FC236}">
                <a16:creationId xmlns:a16="http://schemas.microsoft.com/office/drawing/2014/main" id="{A7AE8856-7B72-472A-AC94-6F6FB998F63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0380636"/>
              </p:ext>
            </p:extLst>
          </p:nvPr>
        </p:nvGraphicFramePr>
        <p:xfrm>
          <a:off x="3782828" y="673150"/>
          <a:ext cx="5070015" cy="4239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34412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595076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410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461" y="2447139"/>
            <a:ext cx="311727" cy="34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514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441840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23;p30">
            <a:extLst>
              <a:ext uri="{FF2B5EF4-FFF2-40B4-BE49-F238E27FC236}">
                <a16:creationId xmlns:a16="http://schemas.microsoft.com/office/drawing/2014/main" id="{B956DFCA-D0D4-714A-BB1E-B1A9871FD8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70694" y="1942677"/>
            <a:ext cx="2979693" cy="170141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 dirty="0">
                <a:solidFill>
                  <a:schemeClr val="tx1"/>
                </a:solidFill>
              </a:rPr>
              <a:t>Time Series Analysis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C6D94620-2B9B-4159-A275-D639E31931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749" r="29833"/>
          <a:stretch/>
        </p:blipFill>
        <p:spPr>
          <a:xfrm>
            <a:off x="5062355" y="170"/>
            <a:ext cx="3476335" cy="5143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038"/>
            <a:ext cx="20574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22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4294967295"/>
          </p:nvPr>
        </p:nvSpPr>
        <p:spPr>
          <a:xfrm>
            <a:off x="0" y="4746625"/>
            <a:ext cx="4225925" cy="39528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Timeseries Fatal Accidents by Month</a:t>
            </a:r>
            <a:endParaRPr sz="1400" dirty="0">
              <a:solidFill>
                <a:schemeClr val="accent6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BC30AA0-05D9-884B-9A6D-2DE7934D8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49" y="0"/>
            <a:ext cx="7382169" cy="4579495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42921-D1F9-7F46-A5ED-A79B024266DB}"/>
              </a:ext>
            </a:extLst>
          </p:cNvPr>
          <p:cNvSpPr txBox="1"/>
          <p:nvPr/>
        </p:nvSpPr>
        <p:spPr>
          <a:xfrm>
            <a:off x="4572000" y="4540916"/>
            <a:ext cx="1307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</a:t>
            </a:r>
            <a:endParaRPr lang="en-US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D70AF-DA9C-CD42-8F79-30C8250843CA}"/>
              </a:ext>
            </a:extLst>
          </p:cNvPr>
          <p:cNvSpPr txBox="1"/>
          <p:nvPr/>
        </p:nvSpPr>
        <p:spPr>
          <a:xfrm rot="16200000">
            <a:off x="200321" y="2433251"/>
            <a:ext cx="1548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Fatalities</a:t>
            </a:r>
          </a:p>
        </p:txBody>
      </p:sp>
    </p:spTree>
    <p:extLst>
      <p:ext uri="{BB962C8B-B14F-4D97-AF65-F5344CB8AC3E}">
        <p14:creationId xmlns:p14="http://schemas.microsoft.com/office/powerpoint/2010/main" val="2008723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1"/>
          <p:cNvSpPr txBox="1">
            <a:spLocks noGrp="1"/>
          </p:cNvSpPr>
          <p:nvPr>
            <p:ph type="title" idx="4294967295"/>
          </p:nvPr>
        </p:nvSpPr>
        <p:spPr>
          <a:xfrm>
            <a:off x="0" y="4746625"/>
            <a:ext cx="2281238" cy="39528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</a:rPr>
              <a:t>Information architecture</a:t>
            </a:r>
            <a:endParaRPr sz="14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94F4E9-DFF5-1840-B6B0-C2CC2EE8B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110" y="0"/>
            <a:ext cx="7404710" cy="4745138"/>
          </a:xfrm>
          <a:prstGeom prst="rect">
            <a:avLst/>
          </a:prstGeom>
          <a:solidFill>
            <a:schemeClr val="accent6"/>
          </a:solidFill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2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21" name="Rectangle 1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71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29482B-DC23-924B-9D88-2D60CD0D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899" y="798273"/>
            <a:ext cx="2781430" cy="2485254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ln cap="rnd">
                  <a:solidFill>
                    <a:schemeClr val="tx2">
                      <a:alpha val="90000"/>
                    </a:schemeClr>
                  </a:solidFill>
                </a:ln>
                <a:solidFill>
                  <a:schemeClr val="bg1"/>
                </a:solidFill>
              </a:rPr>
              <a:t>Problem Statement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576" y="0"/>
            <a:ext cx="3429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62C9B85-8619-EF4C-89F0-A08AFCA144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5087186"/>
              </p:ext>
            </p:extLst>
          </p:nvPr>
        </p:nvGraphicFramePr>
        <p:xfrm>
          <a:off x="4130386" y="673150"/>
          <a:ext cx="4417265" cy="3989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5696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4294967295"/>
          </p:nvPr>
        </p:nvSpPr>
        <p:spPr>
          <a:xfrm>
            <a:off x="0" y="4746625"/>
            <a:ext cx="4225925" cy="39528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Timeseries Trend and Seasonality by Month</a:t>
            </a:r>
            <a:endParaRPr sz="1400" dirty="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4211D-1951-F440-8676-C17B3316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846" y="1"/>
            <a:ext cx="7558466" cy="4745137"/>
          </a:xfrm>
          <a:prstGeom prst="rect">
            <a:avLst/>
          </a:prstGeom>
          <a:solidFill>
            <a:schemeClr val="accent6"/>
          </a:solidFill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Lato"/>
            </a:endParaRPr>
          </a:p>
        </p:txBody>
      </p:sp>
      <p:sp>
        <p:nvSpPr>
          <p:cNvPr id="245" name="Google Shape;245;p32"/>
          <p:cNvSpPr txBox="1">
            <a:spLocks noGrp="1"/>
          </p:cNvSpPr>
          <p:nvPr>
            <p:ph type="title" idx="4294967295"/>
          </p:nvPr>
        </p:nvSpPr>
        <p:spPr>
          <a:xfrm>
            <a:off x="0" y="4746625"/>
            <a:ext cx="4225925" cy="39528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6"/>
                </a:solidFill>
              </a:rPr>
              <a:t>Timeseries Prediction Outcomes</a:t>
            </a:r>
            <a:endParaRPr sz="1400" dirty="0">
              <a:solidFill>
                <a:schemeClr val="accent6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A858639-7308-1449-956A-0997A7E9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35" y="0"/>
            <a:ext cx="7657246" cy="4579496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A4388A-DCF4-EF4B-8A5A-903B78142924}"/>
              </a:ext>
            </a:extLst>
          </p:cNvPr>
          <p:cNvSpPr txBox="1"/>
          <p:nvPr/>
        </p:nvSpPr>
        <p:spPr>
          <a:xfrm rot="16200000">
            <a:off x="200321" y="2433251"/>
            <a:ext cx="1548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Number of Fatalities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2D920A-EF43-CC4E-A2C3-44FB7FF0C85D}"/>
              </a:ext>
            </a:extLst>
          </p:cNvPr>
          <p:cNvSpPr txBox="1"/>
          <p:nvPr/>
        </p:nvSpPr>
        <p:spPr>
          <a:xfrm>
            <a:off x="5082360" y="4524561"/>
            <a:ext cx="13078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</a:t>
            </a:r>
            <a:endParaRPr lang="en-US" dirty="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4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71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1CBEC-F433-1B46-882D-EAC2D1135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50" y="1322840"/>
            <a:ext cx="3211876" cy="249782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  Time Series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  Results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576" y="0"/>
            <a:ext cx="3429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4F7DC54-A4DB-4EC0-AB6C-58FD177607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335469"/>
              </p:ext>
            </p:extLst>
          </p:nvPr>
        </p:nvGraphicFramePr>
        <p:xfrm>
          <a:off x="4130386" y="673150"/>
          <a:ext cx="4417265" cy="3989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53985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87">
            <a:extLst>
              <a:ext uri="{FF2B5EF4-FFF2-40B4-BE49-F238E27FC236}">
                <a16:creationId xmlns:a16="http://schemas.microsoft.com/office/drawing/2014/main" id="{4D7C7C15-1546-456E-97B3-16702C1FA6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944" r="-2" b="14783"/>
          <a:stretch/>
        </p:blipFill>
        <p:spPr>
          <a:xfrm>
            <a:off x="20" y="170"/>
            <a:ext cx="9143751" cy="5143500"/>
          </a:xfrm>
          <a:prstGeom prst="rect">
            <a:avLst/>
          </a:prstGeom>
        </p:spPr>
      </p:pic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1473030" y="2571748"/>
            <a:ext cx="3662496" cy="19683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6600" dirty="0">
                <a:solidFill>
                  <a:schemeClr val="tx1"/>
                </a:solidFill>
              </a:rPr>
              <a:t>Next Steps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480918"/>
            <a:ext cx="3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1" name="Google Shape;291;p38"/>
          <p:cNvSpPr txBox="1">
            <a:spLocks noGrp="1"/>
          </p:cNvSpPr>
          <p:nvPr>
            <p:ph type="title"/>
          </p:nvPr>
        </p:nvSpPr>
        <p:spPr>
          <a:xfrm>
            <a:off x="1958856" y="606042"/>
            <a:ext cx="5968748" cy="807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400" dirty="0">
                <a:solidFill>
                  <a:schemeClr val="tx1"/>
                </a:solidFill>
              </a:rPr>
              <a:t>What next?</a:t>
            </a:r>
          </a:p>
        </p:txBody>
      </p:sp>
      <p:graphicFrame>
        <p:nvGraphicFramePr>
          <p:cNvPr id="325" name="Google Shape;292;p38">
            <a:extLst>
              <a:ext uri="{FF2B5EF4-FFF2-40B4-BE49-F238E27FC236}">
                <a16:creationId xmlns:a16="http://schemas.microsoft.com/office/drawing/2014/main" id="{84897420-BE55-4932-AFD6-7E0D4AFA32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835511"/>
              </p:ext>
            </p:extLst>
          </p:nvPr>
        </p:nvGraphicFramePr>
        <p:xfrm>
          <a:off x="1586644" y="1413964"/>
          <a:ext cx="6735418" cy="344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332">
            <a:extLst>
              <a:ext uri="{FF2B5EF4-FFF2-40B4-BE49-F238E27FC236}">
                <a16:creationId xmlns:a16="http://schemas.microsoft.com/office/drawing/2014/main" id="{A1409F88-C485-4CD8-AADD-EDD0F8A2CB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5" r="-2" b="-2"/>
          <a:stretch/>
        </p:blipFill>
        <p:spPr>
          <a:xfrm>
            <a:off x="20" y="170"/>
            <a:ext cx="9143751" cy="5143500"/>
          </a:xfrm>
          <a:prstGeom prst="rect">
            <a:avLst/>
          </a:prstGeom>
        </p:spPr>
      </p:pic>
      <p:sp>
        <p:nvSpPr>
          <p:cNvPr id="331" name="Google Shape;331;p40"/>
          <p:cNvSpPr txBox="1">
            <a:spLocks noGrp="1"/>
          </p:cNvSpPr>
          <p:nvPr>
            <p:ph type="title"/>
          </p:nvPr>
        </p:nvSpPr>
        <p:spPr>
          <a:xfrm>
            <a:off x="1473030" y="2571748"/>
            <a:ext cx="3096106" cy="170141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4200">
                <a:solidFill>
                  <a:schemeClr val="tx1"/>
                </a:solidFill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71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89E463-1856-BE41-8397-5E8DC1E9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25" y="798273"/>
            <a:ext cx="2675104" cy="267857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being done to reduce fatal crashes?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576" y="0"/>
            <a:ext cx="3429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E89541D-B8AF-489C-853D-3FC0BB207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879908"/>
              </p:ext>
            </p:extLst>
          </p:nvPr>
        </p:nvGraphicFramePr>
        <p:xfrm>
          <a:off x="4130386" y="673150"/>
          <a:ext cx="4417265" cy="3989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71046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>
            <a:extLst>
              <a:ext uri="{FF2B5EF4-FFF2-40B4-BE49-F238E27FC236}">
                <a16:creationId xmlns:a16="http://schemas.microsoft.com/office/drawing/2014/main" id="{A6D8A74E-79AA-9B4A-A326-A755E1A1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5" y="-4077"/>
            <a:ext cx="8431156" cy="5143466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260AA8-F95C-D748-9AB8-713762681A15}"/>
              </a:ext>
            </a:extLst>
          </p:cNvPr>
          <p:cNvSpPr txBox="1"/>
          <p:nvPr/>
        </p:nvSpPr>
        <p:spPr>
          <a:xfrm>
            <a:off x="5407220" y="2873506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the Rate of Increase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2164295" y="1402065"/>
            <a:ext cx="6334018" cy="867930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sp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Austin Metro Area Population</a:t>
            </a:r>
            <a:br>
              <a:rPr lang="en-US" sz="28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dirty="0">
                <a:ln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2010 – 2018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9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dissolve">
                                          <p:cBhvr>
                                            <p:cTn id="16" dur="2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7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595076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410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461" y="2447139"/>
            <a:ext cx="311727" cy="34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514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441840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477353" y="2571748"/>
            <a:ext cx="2979693" cy="170141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solidFill>
                  <a:schemeClr val="tx1"/>
                </a:solidFill>
              </a:rPr>
              <a:t>Data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C6D94620-2B9B-4159-A275-D639E31931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32716" r="26731" b="-1"/>
          <a:stretch/>
        </p:blipFill>
        <p:spPr>
          <a:xfrm>
            <a:off x="5062355" y="170"/>
            <a:ext cx="3476335" cy="5143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038"/>
            <a:ext cx="20574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93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214283E-D7B4-49E9-932E-D7F2A284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9" y="0"/>
            <a:ext cx="914240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FCFF961-4E84-4FD1-859C-B7F410031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4" y="0"/>
            <a:ext cx="3474378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F69BB1-24C3-B546-B0D4-4EE1AB42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75" y="901292"/>
            <a:ext cx="2166090" cy="3340915"/>
          </a:xfrm>
        </p:spPr>
        <p:txBody>
          <a:bodyPr anchor="ctr">
            <a:normAutofit/>
          </a:bodyPr>
          <a:lstStyle/>
          <a:p>
            <a:r>
              <a:rPr lang="en-US" sz="2700" dirty="0"/>
              <a:t>CRIS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F737BB4-6553-47A8-893F-178A10C6B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C7764-4810-3146-96D6-C8A88D1AA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6877" y="485811"/>
            <a:ext cx="5016249" cy="442643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Compiled by TX DOT from Officer Traffic Reports</a:t>
            </a:r>
          </a:p>
          <a:p>
            <a:r>
              <a:rPr lang="en-US" sz="1600" dirty="0"/>
              <a:t>CSV files can be requested from the CRIS administrators by year and location.</a:t>
            </a:r>
          </a:p>
          <a:p>
            <a:r>
              <a:rPr lang="en-US" sz="1600" dirty="0"/>
              <a:t>Data available for 2010-2018.</a:t>
            </a:r>
          </a:p>
          <a:p>
            <a:r>
              <a:rPr lang="en-US" sz="1600" dirty="0"/>
              <a:t>Using Python, the data was </a:t>
            </a:r>
          </a:p>
          <a:p>
            <a:pPr lvl="1"/>
            <a:r>
              <a:rPr lang="en-US" sz="1600" dirty="0"/>
              <a:t>Extracted from the Crash CSVs</a:t>
            </a:r>
          </a:p>
          <a:p>
            <a:pPr lvl="1"/>
            <a:r>
              <a:rPr lang="en-US" sz="1600" dirty="0"/>
              <a:t>Transformed and</a:t>
            </a:r>
          </a:p>
          <a:p>
            <a:pPr lvl="1"/>
            <a:r>
              <a:rPr lang="en-US" sz="1600" dirty="0"/>
              <a:t>Written to a </a:t>
            </a:r>
            <a:r>
              <a:rPr lang="en-US" sz="1600" dirty="0" err="1"/>
              <a:t>PostgresSQL</a:t>
            </a:r>
            <a:r>
              <a:rPr lang="en-US" sz="1600" dirty="0"/>
              <a:t> </a:t>
            </a:r>
            <a:r>
              <a:rPr lang="en-US" sz="1600" dirty="0" err="1"/>
              <a:t>db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5350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>
            <a:extLst>
              <a:ext uri="{FF2B5EF4-FFF2-40B4-BE49-F238E27FC236}">
                <a16:creationId xmlns:a16="http://schemas.microsoft.com/office/drawing/2014/main" id="{45B6243D-1659-4D4B-806E-6EB5F798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4FECEB1-EC11-4546-A647-2BC14FFC4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681A340-4E9C-4A53-8BF1-A9554FC8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0AB25C7-C9A2-4029-B780-972A17ACB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1519CBC-04B6-49F8-BE9C-C3FA4966C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359" y="0"/>
            <a:ext cx="777923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0D9536D-8205-4CE1-B98A-CE9695A7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2996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872EB9-81ED-49FE-81A8-B2DE3B3CD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6207" y="480918"/>
            <a:ext cx="311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0294F1-7EE2-4EB9-A41B-908481D40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99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765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" name="Google Shape;200;p26"/>
          <p:cNvSpPr txBox="1">
            <a:spLocks noGrp="1"/>
          </p:cNvSpPr>
          <p:nvPr>
            <p:ph type="title"/>
          </p:nvPr>
        </p:nvSpPr>
        <p:spPr>
          <a:xfrm>
            <a:off x="1958856" y="606042"/>
            <a:ext cx="5968748" cy="807921"/>
          </a:xfrm>
          <a:prstGeom prst="rect">
            <a:avLst/>
          </a:prstGeom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Bef>
                <a:spcPct val="0"/>
              </a:spcBef>
              <a:spcAft>
                <a:spcPts val="0"/>
              </a:spcAft>
            </a:pPr>
            <a:r>
              <a:rPr lang="en-US" sz="340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CFA53B-13A1-0E44-9DE2-8696463F247B}"/>
              </a:ext>
            </a:extLst>
          </p:cNvPr>
          <p:cNvSpPr/>
          <p:nvPr/>
        </p:nvSpPr>
        <p:spPr>
          <a:xfrm>
            <a:off x="1692479" y="1539087"/>
            <a:ext cx="4929610" cy="29983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914400">
              <a:lnSpc>
                <a:spcPct val="12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558D26-85AA-F240-8E39-0213383ADFE2}"/>
              </a:ext>
            </a:extLst>
          </p:cNvPr>
          <p:cNvSpPr txBox="1"/>
          <p:nvPr/>
        </p:nvSpPr>
        <p:spPr>
          <a:xfrm>
            <a:off x="6549656" y="1020726"/>
            <a:ext cx="1913860" cy="637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B706239-C235-D04B-A6A1-27F11653C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032043"/>
              </p:ext>
            </p:extLst>
          </p:nvPr>
        </p:nvGraphicFramePr>
        <p:xfrm>
          <a:off x="1376382" y="1363959"/>
          <a:ext cx="6911392" cy="3410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E7D395-0531-4A17-A276-FDA3EB779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6717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5B8D45-2F9D-DE47-8DCA-C70272219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893" y="798273"/>
            <a:ext cx="2142436" cy="248525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576" y="0"/>
            <a:ext cx="3429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E5321B2-1B9A-7144-81E4-9A2DEA005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1165232"/>
              </p:ext>
            </p:extLst>
          </p:nvPr>
        </p:nvGraphicFramePr>
        <p:xfrm>
          <a:off x="3820112" y="673149"/>
          <a:ext cx="5026175" cy="40796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8669">
                  <a:extLst>
                    <a:ext uri="{9D8B030D-6E8A-4147-A177-3AD203B41FA5}">
                      <a16:colId xmlns:a16="http://schemas.microsoft.com/office/drawing/2014/main" val="2000321050"/>
                    </a:ext>
                  </a:extLst>
                </a:gridCol>
                <a:gridCol w="2647506">
                  <a:extLst>
                    <a:ext uri="{9D8B030D-6E8A-4147-A177-3AD203B41FA5}">
                      <a16:colId xmlns:a16="http://schemas.microsoft.com/office/drawing/2014/main" val="1691987656"/>
                    </a:ext>
                  </a:extLst>
                </a:gridCol>
              </a:tblGrid>
              <a:tr h="48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Active School Zone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Holiday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2242865905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City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Relation to an Intersection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10314292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County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Late Night 10pm-4am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2377345896"/>
                  </a:ext>
                </a:extLst>
              </a:tr>
              <a:tr h="48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Commuting Hours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Light Conditions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1823772146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Crash Date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Construction Zone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3081192283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Unique Identifier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Construction Worker Present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3380148533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Speed Limit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Adjacent to Road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3618469022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Crash 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Roadway Type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3640027101"/>
                  </a:ext>
                </a:extLst>
              </a:tr>
              <a:tr h="48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Crash Date and Time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Railroad Crossing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2005460111"/>
                  </a:ext>
                </a:extLst>
              </a:tr>
              <a:tr h="267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Day of the Week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Rural Area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1913287423"/>
                  </a:ext>
                </a:extLst>
              </a:tr>
              <a:tr h="484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Weather Condition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Road Surface Condition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extLst>
                  <a:ext uri="{0D108BD9-81ED-4DB2-BD59-A6C34878D82A}">
                    <a16:rowId xmlns:a16="http://schemas.microsoft.com/office/drawing/2014/main" val="4182623111"/>
                  </a:ext>
                </a:extLst>
              </a:tr>
              <a:tr h="26757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Weekend Day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94" marR="6794" marT="6794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309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407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5950761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6410" y="0"/>
            <a:ext cx="20574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3461" y="2447139"/>
            <a:ext cx="311727" cy="346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3B2CA9B6-4696-4754-85E4-8CABC16C8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2400" cy="51414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7A9A1B4E-BA04-49DB-A7FC-AAC824E9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845" y="1578901"/>
            <a:ext cx="7020154" cy="3564599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DEB81022-BC5D-4044-B798-FA0517B46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2400" cy="5143500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D23277EE-B44B-4433-AC85-268C83D34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313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6893633-2491-40F3-A8F8-3048B013B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31" y="0"/>
            <a:ext cx="34289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4F600BF4-BBEF-41D0-AF2D-5FE8F1408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49" y="0"/>
            <a:ext cx="4418407" cy="51435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1477353" y="2571748"/>
            <a:ext cx="2979693" cy="170141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600">
                <a:solidFill>
                  <a:schemeClr val="tx1"/>
                </a:solidFill>
              </a:rPr>
              <a:t>Modeling</a:t>
            </a:r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C6D94620-2B9B-4159-A275-D639E31931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1000" r="43885"/>
          <a:stretch/>
        </p:blipFill>
        <p:spPr>
          <a:xfrm>
            <a:off x="5062355" y="170"/>
            <a:ext cx="3476335" cy="51435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8E3FBB69-81FC-455A-9F72-076CADABD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0749" y="-2038"/>
            <a:ext cx="20574" cy="51434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1356</Words>
  <Application>Microsoft Macintosh PowerPoint</Application>
  <PresentationFormat>On-screen Show (16:9)</PresentationFormat>
  <Paragraphs>348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Helvetica Neue</vt:lpstr>
      <vt:lpstr>Wingdings 3</vt:lpstr>
      <vt:lpstr>MS Shell Dlg 2</vt:lpstr>
      <vt:lpstr>Calibri</vt:lpstr>
      <vt:lpstr>Arial</vt:lpstr>
      <vt:lpstr>Lato</vt:lpstr>
      <vt:lpstr>Wingdings</vt:lpstr>
      <vt:lpstr>Tahoma</vt:lpstr>
      <vt:lpstr>Oswald</vt:lpstr>
      <vt:lpstr>Madison</vt:lpstr>
      <vt:lpstr>Fatal Traffic Accidents</vt:lpstr>
      <vt:lpstr>Problem Statement</vt:lpstr>
      <vt:lpstr>What is being done to reduce fatal crashes?</vt:lpstr>
      <vt:lpstr>Austin Metro Area Population 2010 – 2018</vt:lpstr>
      <vt:lpstr>Data</vt:lpstr>
      <vt:lpstr>CRIS</vt:lpstr>
      <vt:lpstr>Exploratory Data Analysis</vt:lpstr>
      <vt:lpstr>Features</vt:lpstr>
      <vt:lpstr>Modeling</vt:lpstr>
      <vt:lpstr>Logistic Regression</vt:lpstr>
      <vt:lpstr>Results of Logistic Regression Model  Features </vt:lpstr>
      <vt:lpstr>Results of Logistic Regression Model  City </vt:lpstr>
      <vt:lpstr>AdaBoost Random Forest</vt:lpstr>
      <vt:lpstr>Results of AdaBoost Model  Features 1 </vt:lpstr>
      <vt:lpstr>Results of AdaBoost Model  Features 2 </vt:lpstr>
      <vt:lpstr>Modeling  Results</vt:lpstr>
      <vt:lpstr>Time Series Analysis</vt:lpstr>
      <vt:lpstr>Timeseries Fatal Accidents by Month</vt:lpstr>
      <vt:lpstr>Information architecture</vt:lpstr>
      <vt:lpstr>Timeseries Trend and Seasonality by Month</vt:lpstr>
      <vt:lpstr>Timeseries Prediction Outcomes</vt:lpstr>
      <vt:lpstr>  Time Series   Results</vt:lpstr>
      <vt:lpstr>Next Steps</vt:lpstr>
      <vt:lpstr>What next?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 Traffic Accidents</dc:title>
  <dc:creator>Michelle Parrish</dc:creator>
  <cp:lastModifiedBy>Michelle Parrish</cp:lastModifiedBy>
  <cp:revision>2</cp:revision>
  <dcterms:created xsi:type="dcterms:W3CDTF">2019-12-05T17:15:43Z</dcterms:created>
  <dcterms:modified xsi:type="dcterms:W3CDTF">2019-12-05T17:22:20Z</dcterms:modified>
</cp:coreProperties>
</file>